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327" r:id="rId3"/>
    <p:sldId id="328" r:id="rId4"/>
    <p:sldId id="269" r:id="rId5"/>
    <p:sldId id="258" r:id="rId6"/>
    <p:sldId id="345" r:id="rId7"/>
    <p:sldId id="338" r:id="rId8"/>
    <p:sldId id="353" r:id="rId9"/>
    <p:sldId id="351" r:id="rId10"/>
    <p:sldId id="333" r:id="rId11"/>
    <p:sldId id="332" r:id="rId12"/>
    <p:sldId id="352" r:id="rId13"/>
    <p:sldId id="359" r:id="rId14"/>
    <p:sldId id="323" r:id="rId15"/>
    <p:sldId id="346" r:id="rId16"/>
    <p:sldId id="342" r:id="rId17"/>
    <p:sldId id="340" r:id="rId18"/>
    <p:sldId id="341" r:id="rId19"/>
    <p:sldId id="339" r:id="rId20"/>
    <p:sldId id="297" r:id="rId21"/>
    <p:sldId id="324" r:id="rId22"/>
    <p:sldId id="298" r:id="rId23"/>
    <p:sldId id="347" r:id="rId24"/>
    <p:sldId id="348" r:id="rId25"/>
    <p:sldId id="292" r:id="rId26"/>
    <p:sldId id="335" r:id="rId27"/>
    <p:sldId id="313" r:id="rId28"/>
    <p:sldId id="284" r:id="rId29"/>
    <p:sldId id="285" r:id="rId30"/>
    <p:sldId id="286" r:id="rId31"/>
    <p:sldId id="310" r:id="rId32"/>
    <p:sldId id="300" r:id="rId33"/>
    <p:sldId id="350" r:id="rId34"/>
    <p:sldId id="349" r:id="rId35"/>
    <p:sldId id="326" r:id="rId36"/>
    <p:sldId id="301" r:id="rId37"/>
    <p:sldId id="302" r:id="rId38"/>
    <p:sldId id="331" r:id="rId39"/>
    <p:sldId id="303" r:id="rId40"/>
    <p:sldId id="307" r:id="rId41"/>
    <p:sldId id="308" r:id="rId42"/>
    <p:sldId id="317" r:id="rId43"/>
    <p:sldId id="354" r:id="rId44"/>
    <p:sldId id="304" r:id="rId45"/>
    <p:sldId id="356" r:id="rId46"/>
    <p:sldId id="295" r:id="rId47"/>
    <p:sldId id="294" r:id="rId48"/>
    <p:sldId id="336" r:id="rId49"/>
    <p:sldId id="311" r:id="rId50"/>
    <p:sldId id="312" r:id="rId51"/>
    <p:sldId id="357" r:id="rId52"/>
    <p:sldId id="360" r:id="rId53"/>
    <p:sldId id="358" r:id="rId54"/>
    <p:sldId id="329" r:id="rId55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</p:embeddedFontLst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03" autoAdjust="0"/>
  </p:normalViewPr>
  <p:slideViewPr>
    <p:cSldViewPr snapToGrid="0">
      <p:cViewPr varScale="1">
        <p:scale>
          <a:sx n="56" d="100"/>
          <a:sy n="56" d="100"/>
        </p:scale>
        <p:origin x="15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9D317-91BD-4ED4-8425-5AD76AB02FC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C1997-C873-4693-B18C-45D9F4362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0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C1997-C873-4693-B18C-45D9F43623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3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C1997-C873-4693-B18C-45D9F436234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05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C1997-C873-4693-B18C-45D9F436234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8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C1997-C873-4693-B18C-45D9F436234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7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C1997-C873-4693-B18C-45D9F436234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64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E3F8-2E81-4397-A0E2-6C438783F6D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90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80" indent="-228580">
              <a:spcAft>
                <a:spcPts val="600"/>
              </a:spcAft>
              <a:buFont typeface="+mj-lt"/>
              <a:buAutoNum type="alphaUcPeriod"/>
            </a:pPr>
            <a:r>
              <a:rPr lang="en-US" b="1" dirty="0"/>
              <a:t>Correct. </a:t>
            </a:r>
            <a:r>
              <a:rPr lang="en-US" dirty="0"/>
              <a:t>After</a:t>
            </a:r>
            <a:r>
              <a:rPr lang="en-US" baseline="0" dirty="0"/>
              <a:t> kidney transplantation, fracture risk is high especially with low BMD score. In general, treatment can be as for the general population.</a:t>
            </a:r>
            <a:endParaRPr lang="en-US" dirty="0"/>
          </a:p>
          <a:p>
            <a:pPr marL="228580" indent="-228580">
              <a:spcAft>
                <a:spcPts val="600"/>
              </a:spcAft>
              <a:buFont typeface="+mj-lt"/>
              <a:buAutoNum type="alphaUcPeriod"/>
            </a:pPr>
            <a:r>
              <a:rPr lang="en-US" dirty="0"/>
              <a:t>Persistent hyperparathyroidism can resolve</a:t>
            </a:r>
            <a:r>
              <a:rPr lang="en-US" baseline="0" dirty="0"/>
              <a:t> completely after 12-18 months following kidney transplantation. Frequently, a slightly increased PTH persists which, in the absence of hypercalcemia, is of uncertain clinical implication.</a:t>
            </a:r>
            <a:endParaRPr lang="en-US" dirty="0"/>
          </a:p>
          <a:p>
            <a:pPr marL="228580" indent="-228580">
              <a:spcAft>
                <a:spcPts val="600"/>
              </a:spcAft>
              <a:buFont typeface="+mj-lt"/>
              <a:buAutoNum type="alphaUcPeriod"/>
            </a:pPr>
            <a:r>
              <a:rPr lang="en-US" b="0" i="0" baseline="0" dirty="0"/>
              <a:t>In kidney transplant recipients (KTR) DEXA result predicts fracture risk. In addition, risk in KTR is usually increased due to persistent bone disease and use of steroids; therefore, this patient is at risk for incident fractures. </a:t>
            </a:r>
            <a:r>
              <a:rPr lang="en-US" dirty="0"/>
              <a:t>Fall prevention and pharmacotherapy to raise BMD is appropriate.</a:t>
            </a:r>
          </a:p>
          <a:p>
            <a:pPr marL="228580" indent="-228580">
              <a:spcAft>
                <a:spcPts val="600"/>
              </a:spcAft>
              <a:buFont typeface="+mj-lt"/>
              <a:buAutoNum type="alphaUcPeriod"/>
            </a:pPr>
            <a:r>
              <a:rPr lang="en-US" dirty="0"/>
              <a:t>In</a:t>
            </a:r>
            <a:r>
              <a:rPr lang="en-US" baseline="0" dirty="0"/>
              <a:t> the last decades, the cumulative dose of steroids after kidney transplantation has declined. This patient currently is using low-dose prednisone, combined with low doses of CNI and MMF. Further lowering of prednisone may increase the risk of rejection.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E3F8-2E81-4397-A0E2-6C438783F6D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35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80" indent="-228580">
              <a:spcAft>
                <a:spcPts val="600"/>
              </a:spcAft>
              <a:buFont typeface="+mj-lt"/>
              <a:buAutoNum type="alphaUcPeriod"/>
            </a:pPr>
            <a:r>
              <a:rPr lang="en-US" b="1" dirty="0"/>
              <a:t>Correct. </a:t>
            </a:r>
            <a:r>
              <a:rPr lang="en-US" dirty="0"/>
              <a:t>After</a:t>
            </a:r>
            <a:r>
              <a:rPr lang="en-US" baseline="0" dirty="0"/>
              <a:t> kidney transplantation, fracture risk is high especially with low BMD score. In general, treatment can be as for the general population.</a:t>
            </a:r>
            <a:endParaRPr lang="en-US" dirty="0"/>
          </a:p>
          <a:p>
            <a:pPr marL="228580" indent="-228580">
              <a:spcAft>
                <a:spcPts val="600"/>
              </a:spcAft>
              <a:buFont typeface="+mj-lt"/>
              <a:buAutoNum type="alphaUcPeriod"/>
            </a:pPr>
            <a:r>
              <a:rPr lang="en-US" dirty="0"/>
              <a:t>Persistent hyperparathyroidism can resolve</a:t>
            </a:r>
            <a:r>
              <a:rPr lang="en-US" baseline="0" dirty="0"/>
              <a:t> completely after 12-18 months following kidney transplantation. Frequently, a slightly increased PTH persists which, in the absence of hypercalcemia, is of uncertain clinical implication.</a:t>
            </a:r>
            <a:endParaRPr lang="en-US" dirty="0"/>
          </a:p>
          <a:p>
            <a:pPr marL="228580" indent="-228580">
              <a:spcAft>
                <a:spcPts val="600"/>
              </a:spcAft>
              <a:buFont typeface="+mj-lt"/>
              <a:buAutoNum type="alphaUcPeriod"/>
            </a:pPr>
            <a:r>
              <a:rPr lang="en-US" b="0" i="0" baseline="0" dirty="0"/>
              <a:t>In kidney transplant recipients (KTR) DEXA result predicts fracture risk. In addition, risk in KTR is usually increased due to persistent bone disease and use of steroids; therefore, this patient is at risk for incident fractures. </a:t>
            </a:r>
            <a:r>
              <a:rPr lang="en-US" dirty="0"/>
              <a:t>Fall prevention and pharmacotherapy to raise BMD is appropriate.</a:t>
            </a:r>
          </a:p>
          <a:p>
            <a:pPr marL="228580" indent="-228580">
              <a:spcAft>
                <a:spcPts val="600"/>
              </a:spcAft>
              <a:buFont typeface="+mj-lt"/>
              <a:buAutoNum type="alphaUcPeriod"/>
            </a:pPr>
            <a:r>
              <a:rPr lang="en-US" dirty="0"/>
              <a:t>In</a:t>
            </a:r>
            <a:r>
              <a:rPr lang="en-US" baseline="0" dirty="0"/>
              <a:t> the last decades, the cumulative dose of steroids after kidney transplantation has declined. This patient currently is using low-dose prednisone, combined with low doses of CNI and MMF. Further lowering of prednisone may increase the risk of rejection.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E3F8-2E81-4397-A0E2-6C438783F6D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05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E3F8-2E81-4397-A0E2-6C438783F6D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6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E3F8-2E81-4397-A0E2-6C438783F6D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21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80" indent="-228580">
              <a:spcAft>
                <a:spcPts val="600"/>
              </a:spcAft>
              <a:buFont typeface="+mj-lt"/>
              <a:buAutoNum type="alphaUcPeriod"/>
            </a:pPr>
            <a:r>
              <a:rPr lang="en-US" b="1" dirty="0"/>
              <a:t>Correct. </a:t>
            </a:r>
            <a:r>
              <a:rPr lang="en-US" dirty="0"/>
              <a:t>After</a:t>
            </a:r>
            <a:r>
              <a:rPr lang="en-US" baseline="0" dirty="0"/>
              <a:t> kidney transplantation, fracture risk is high especially with low BMD score. In general, treatment can be as for the general population.</a:t>
            </a:r>
            <a:endParaRPr lang="en-US" dirty="0"/>
          </a:p>
          <a:p>
            <a:pPr marL="228580" indent="-228580">
              <a:spcAft>
                <a:spcPts val="600"/>
              </a:spcAft>
              <a:buFont typeface="+mj-lt"/>
              <a:buAutoNum type="alphaUcPeriod"/>
            </a:pPr>
            <a:r>
              <a:rPr lang="en-US" dirty="0"/>
              <a:t>Persistent hyperparathyroidism can resolve</a:t>
            </a:r>
            <a:r>
              <a:rPr lang="en-US" baseline="0" dirty="0"/>
              <a:t> completely after 12-18 months following kidney transplantation. Frequently, a slightly increased PTH persists which, in the absence of hypercalcemia, is of uncertain clinical implication.</a:t>
            </a:r>
            <a:endParaRPr lang="en-US" dirty="0"/>
          </a:p>
          <a:p>
            <a:pPr marL="228580" indent="-228580">
              <a:spcAft>
                <a:spcPts val="600"/>
              </a:spcAft>
              <a:buFont typeface="+mj-lt"/>
              <a:buAutoNum type="alphaUcPeriod"/>
            </a:pPr>
            <a:r>
              <a:rPr lang="en-US" b="0" i="0" baseline="0" dirty="0"/>
              <a:t>In kidney transplant recipients (KTR) DEXA result predicts fracture risk. In addition, risk in KTR is usually increased due to persistent bone disease and use of steroids; therefore, this patient is at risk for incident fractures. </a:t>
            </a:r>
            <a:r>
              <a:rPr lang="en-US" dirty="0"/>
              <a:t>Fall prevention and pharmacotherapy to raise BMD is appropriate.</a:t>
            </a:r>
          </a:p>
          <a:p>
            <a:pPr marL="228580" indent="-228580">
              <a:spcAft>
                <a:spcPts val="600"/>
              </a:spcAft>
              <a:buFont typeface="+mj-lt"/>
              <a:buAutoNum type="alphaUcPeriod"/>
            </a:pPr>
            <a:r>
              <a:rPr lang="en-US" dirty="0"/>
              <a:t>In</a:t>
            </a:r>
            <a:r>
              <a:rPr lang="en-US" baseline="0" dirty="0"/>
              <a:t> the last decades, the cumulative dose of steroids after kidney transplantation has declined. This patient currently is using low-dose prednisone, combined with low doses of CNI and MMF. Further lowering of prednisone may increase the risk of rejection.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E3F8-2E81-4397-A0E2-6C438783F6D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5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C1997-C873-4693-B18C-45D9F43623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18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Dual-energy X-ray absorptiometry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C1997-C873-4693-B18C-45D9F43623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OA= Osteoarthritis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C1997-C873-4693-B18C-45D9F43623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Normally bone is continuously renewed through bone formation by osteoblasts &amp; bone resorption by osteoclasts. Osteoblasts secret receptor activator of NF-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ligand (RANK-L)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osteoprotegerin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are main factors of bone remodeling. RANK-L stimulate the differentiation of osteoclast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precusors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pre-osteoclasts through RANK-L and M-CSF receptors.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Osteoprotegerin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soluble combining inhibitor of RANK-L, which could reduce osteoclasts differentiation. Osteocytes secret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sclerostin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could reduce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osteoblastogenesis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stimulate osteoclastogenesis by inducing RANK-L synthesis. Bisphosphonates have high affinity to hydroxyapatite and selectively inhibit farnesyl pyrophosphate synthase within osteoclasts and induce osteoclast apoptosis. Raloxifene is a selective estrogen receptor modulator and could enhance osteoclast apoptosis . Intermittent administration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teriparatide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could stimulate bone formation through the PTH-1 receptor expressed only in osteoblasts.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Denosumab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targets RANK-L, leading to suppression of osteoclasts differentiation.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Romosozumab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binds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sclerostin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leading to both osteoblast activation and reduced osteoclastogenesis.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C1997-C873-4693-B18C-45D9F43623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05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C1997-C873-4693-B18C-45D9F436234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20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C1997-C873-4693-B18C-45D9F436234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8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C0B8-91E0-4516-90FF-78E8A5C24108}" type="datetime1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EFAD-9599-4EC4-BBEA-CC9D37CABF74}" type="datetime1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E4F1-41C7-4530-BB4A-40015690F058}" type="datetime1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11"/>
          <a:stretch/>
        </p:blipFill>
        <p:spPr>
          <a:xfrm>
            <a:off x="0" y="3"/>
            <a:ext cx="9144000" cy="2666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1" t="13758" r="12597" b="10001"/>
          <a:stretch/>
        </p:blipFill>
        <p:spPr>
          <a:xfrm>
            <a:off x="7115" y="268817"/>
            <a:ext cx="9129770" cy="6733072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14230" y="266700"/>
            <a:ext cx="9129770" cy="65913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6472484"/>
            <a:ext cx="9144000" cy="38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7" name="Picture 6" descr="KDIGO Logo - transparen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607" y="6171322"/>
            <a:ext cx="502143" cy="60232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28600" y="478480"/>
            <a:ext cx="8318007" cy="600293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/>
            </a:lvl1pPr>
          </a:lstStyle>
          <a:p>
            <a:pPr>
              <a:spcBef>
                <a:spcPts val="0"/>
              </a:spcBef>
            </a:pPr>
            <a:r>
              <a:rPr lang="en-GB" sz="3301" b="0" cap="small" dirty="0">
                <a:solidFill>
                  <a:srgbClr val="2C62A9"/>
                </a:solidFill>
                <a:latin typeface="Calibri"/>
                <a:ea typeface="+mn-ea"/>
                <a:cs typeface="+mn-cs"/>
              </a:rPr>
              <a:t>Insert header here (with background) 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28600" y="1510563"/>
            <a:ext cx="8318007" cy="690562"/>
          </a:xfrm>
          <a:prstGeom prst="rect">
            <a:avLst/>
          </a:prstGeom>
        </p:spPr>
        <p:txBody>
          <a:bodyPr/>
          <a:lstStyle>
            <a:lvl1pPr>
              <a:defRPr lang="en-GB" sz="1800" dirty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marL="257244" lvl="0" indent="-257244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alibri"/>
                <a:cs typeface="Calibri"/>
              </a:rPr>
              <a:t>Text</a:t>
            </a:r>
          </a:p>
          <a:p>
            <a:pPr marL="257244" lvl="0" indent="-257244">
              <a:lnSpc>
                <a:spcPct val="100000"/>
              </a:lnSpc>
              <a:spcBef>
                <a:spcPts val="0"/>
              </a:spcBef>
            </a:pPr>
            <a:endParaRPr lang="en-GB" dirty="0">
              <a:latin typeface="Calibri"/>
              <a:cs typeface="Calibri"/>
            </a:endParaRPr>
          </a:p>
          <a:p>
            <a:pPr marL="257244" lvl="0" indent="-257244">
              <a:lnSpc>
                <a:spcPct val="100000"/>
              </a:lnSpc>
              <a:spcBef>
                <a:spcPts val="0"/>
              </a:spcBef>
            </a:pP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281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8F09-80B7-47BD-85DD-560B1742B2A7}" type="datetime1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D79-D0A6-40AC-8667-4A97368C2806}" type="datetime1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A2B4-7BF2-4FDA-AA33-7B0ABC2741A4}" type="datetime1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D88C-ED9E-4C5D-865E-6082DD7D3FFE}" type="datetime1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8682-B507-413F-8314-41B6556D31E6}" type="datetime1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725B-CBC8-4A0E-B70B-5550472AA7F3}" type="datetime1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D7BF-A1C3-442A-9708-EDBF7E9C2D7B}" type="datetime1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1FE-6F36-4271-8933-C5BBBAEF3B96}" type="datetime1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808AF-8AFD-43B0-A286-5F38F17D183F}" type="datetime1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833FB-876C-4ECD-B9A4-1702275211E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G-4-3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213" y="1919115"/>
            <a:ext cx="8327571" cy="2319510"/>
          </a:xfr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b="1" dirty="0"/>
              <a:t>Osteoporosis Post transplant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460375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Dr. Shahrzad Shahidi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Professor of Nephrology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Isfahan University of Medical Sciences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38985" y="94440"/>
            <a:ext cx="2866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/>
              <a:t>به نام خداوند جان و خرد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7" y="3339"/>
            <a:ext cx="1243262" cy="1661450"/>
          </a:xfrm>
          <a:prstGeom prst="rect">
            <a:avLst/>
          </a:prstGeom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5" y="0"/>
            <a:ext cx="1685925" cy="1685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43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Major risk factors for OP in KTRs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579" y="1608391"/>
            <a:ext cx="8229600" cy="273902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Glucocorticoids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CNIs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Persistent hyperparathyroidism</a:t>
            </a:r>
            <a:endParaRPr lang="fa-IR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10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074821"/>
            <a:ext cx="8229600" cy="16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43167" y="6428176"/>
            <a:ext cx="2598821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Hsu CY. </a:t>
            </a:r>
            <a:r>
              <a:rPr lang="en-US" b="1" dirty="0" err="1"/>
              <a:t>Int</a:t>
            </a:r>
            <a:r>
              <a:rPr lang="en-US" b="1" dirty="0"/>
              <a:t> J </a:t>
            </a:r>
            <a:r>
              <a:rPr lang="en-US" b="1" dirty="0" err="1"/>
              <a:t>Mol</a:t>
            </a:r>
            <a:r>
              <a:rPr lang="en-US" b="1" dirty="0"/>
              <a:t> Sci.2020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4287392238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4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Major risk factors for OP in KTRs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1343"/>
            <a:ext cx="8229600" cy="5303836"/>
          </a:xfrm>
        </p:spPr>
        <p:txBody>
          <a:bodyPr>
            <a:normAutofit fontScale="85000" lnSpcReduction="20000"/>
          </a:bodyPr>
          <a:lstStyle/>
          <a:p>
            <a:r>
              <a:rPr lang="en-US" sz="3300" b="1" dirty="0"/>
              <a:t>Glucocorticoids</a:t>
            </a:r>
            <a:r>
              <a:rPr lang="en-US" dirty="0"/>
              <a:t> – Among transplant recipients, GC-induced suppression of bone formation is the </a:t>
            </a:r>
            <a:r>
              <a:rPr lang="en-US" b="1" dirty="0">
                <a:solidFill>
                  <a:srgbClr val="FF0000"/>
                </a:solidFill>
              </a:rPr>
              <a:t>most important </a:t>
            </a:r>
            <a:r>
              <a:rPr lang="en-US" dirty="0"/>
              <a:t>risk factor for bone loss. </a:t>
            </a:r>
          </a:p>
          <a:p>
            <a:pPr lvl="1"/>
            <a:r>
              <a:rPr lang="en-US" dirty="0"/>
              <a:t>GCs are directly toxic to osteoblasts &amp; lead to increased osteoclast activity. </a:t>
            </a:r>
          </a:p>
          <a:p>
            <a:pPr lvl="1"/>
            <a:r>
              <a:rPr lang="en-US" dirty="0"/>
              <a:t>Decreased Ca absorption in the gut</a:t>
            </a:r>
          </a:p>
          <a:p>
            <a:pPr lvl="1"/>
            <a:r>
              <a:rPr lang="en-US" dirty="0"/>
              <a:t>Reduced gonadal hormone production</a:t>
            </a:r>
          </a:p>
          <a:p>
            <a:pPr lvl="1"/>
            <a:r>
              <a:rPr lang="en-US" dirty="0"/>
              <a:t>Diminished insulin-like growth factor 1 production</a:t>
            </a:r>
          </a:p>
          <a:p>
            <a:pPr lvl="1"/>
            <a:r>
              <a:rPr lang="en-US" dirty="0"/>
              <a:t>Decreased sensitivity to PTH</a:t>
            </a:r>
          </a:p>
          <a:p>
            <a:pPr lvl="1"/>
            <a:r>
              <a:rPr lang="en-US" dirty="0"/>
              <a:t>Increased activity of RANKL</a:t>
            </a:r>
          </a:p>
          <a:p>
            <a:pPr lvl="1"/>
            <a:r>
              <a:rPr lang="en-US" dirty="0"/>
              <a:t>Increased osteoclastogenesis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lower rates </a:t>
            </a:r>
            <a:r>
              <a:rPr lang="en-US" dirty="0"/>
              <a:t>of bone loss following KT documented in recent years may reflect the lower doses of GCs used to treat these patients.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11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074821"/>
            <a:ext cx="8229600" cy="16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43167" y="6428176"/>
            <a:ext cx="2598821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Hsu CY. </a:t>
            </a:r>
            <a:r>
              <a:rPr lang="en-US" b="1" dirty="0" err="1"/>
              <a:t>Int</a:t>
            </a:r>
            <a:r>
              <a:rPr lang="en-US" b="1" dirty="0"/>
              <a:t> J </a:t>
            </a:r>
            <a:r>
              <a:rPr lang="en-US" b="1" dirty="0" err="1"/>
              <a:t>Mol</a:t>
            </a:r>
            <a:r>
              <a:rPr lang="en-US" b="1" dirty="0"/>
              <a:t> Sci.2020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184209153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7058"/>
          </a:xfrm>
        </p:spPr>
        <p:txBody>
          <a:bodyPr>
            <a:normAutofit/>
          </a:bodyPr>
          <a:lstStyle/>
          <a:p>
            <a:r>
              <a:rPr lang="en-US" sz="3600" dirty="0"/>
              <a:t>Pre &amp; post-transplant risk factors associated with post KT osteoporosis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7054" t="26096" r="35328" b="43147"/>
          <a:stretch/>
        </p:blipFill>
        <p:spPr>
          <a:xfrm>
            <a:off x="240630" y="1197058"/>
            <a:ext cx="8694823" cy="5657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2023" y="6429248"/>
            <a:ext cx="2855495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b="1" dirty="0" err="1"/>
              <a:t>Kovvuru</a:t>
            </a:r>
            <a:r>
              <a:rPr lang="en-US" b="1" dirty="0"/>
              <a:t> K. Medicine. 2020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1265774757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228560-E093-19F4-EC00-049EB8616B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Diagnosis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D3151E6-B159-419E-D8FE-EC05D2004A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B23FA-7469-1355-E2B6-E82456A5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30471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703"/>
            <a:ext cx="8229600" cy="1143000"/>
          </a:xfrm>
        </p:spPr>
        <p:txBody>
          <a:bodyPr/>
          <a:lstStyle/>
          <a:p>
            <a:r>
              <a:rPr lang="en-US" dirty="0"/>
              <a:t>Evaluation of Bone Strength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DXA evaluates the bone </a:t>
            </a:r>
            <a:r>
              <a:rPr lang="en-US" b="1" dirty="0">
                <a:solidFill>
                  <a:srgbClr val="FF0000"/>
                </a:solidFill>
              </a:rPr>
              <a:t>quantity</a:t>
            </a:r>
            <a:r>
              <a:rPr lang="en-US" dirty="0"/>
              <a:t> &amp; not the bone quality.</a:t>
            </a:r>
          </a:p>
          <a:p>
            <a:r>
              <a:rPr lang="en-US" dirty="0">
                <a:solidFill>
                  <a:prstClr val="black"/>
                </a:solidFill>
              </a:rPr>
              <a:t>Non-invasive 3D imaging techniques that can detect microarchitecture &amp; mineral density of both trabecular &amp; cortical bones</a:t>
            </a:r>
            <a:endParaRPr lang="en-US" dirty="0"/>
          </a:p>
          <a:p>
            <a:pPr lvl="1"/>
            <a:r>
              <a:rPr lang="en-US" dirty="0"/>
              <a:t>Peripheral quantitative CT (</a:t>
            </a:r>
            <a:r>
              <a:rPr lang="en-US" dirty="0" err="1"/>
              <a:t>pQCT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High resolution </a:t>
            </a:r>
            <a:r>
              <a:rPr lang="en-US" dirty="0" err="1"/>
              <a:t>pQCT</a:t>
            </a:r>
            <a:r>
              <a:rPr lang="en-US" dirty="0"/>
              <a:t> (</a:t>
            </a:r>
            <a:r>
              <a:rPr lang="en-US" dirty="0" err="1"/>
              <a:t>HRpQCT</a:t>
            </a:r>
            <a:r>
              <a:rPr lang="en-US" dirty="0"/>
              <a:t>) </a:t>
            </a:r>
          </a:p>
          <a:p>
            <a:pPr lvl="1"/>
            <a:r>
              <a:rPr lang="en-US" dirty="0" err="1"/>
              <a:t>micromagnetic</a:t>
            </a:r>
            <a:r>
              <a:rPr lang="en-US" dirty="0"/>
              <a:t> resonance imaging (</a:t>
            </a:r>
            <a:r>
              <a:rPr lang="en-US" dirty="0" err="1"/>
              <a:t>microMRI</a:t>
            </a:r>
            <a:r>
              <a:rPr lang="en-US" dirty="0"/>
              <a:t>) </a:t>
            </a:r>
          </a:p>
          <a:p>
            <a:r>
              <a:rPr lang="en-US" dirty="0"/>
              <a:t>However, there are few data in evaluating these techniques in patients with CKD.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14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05646" y="1110121"/>
            <a:ext cx="8229600" cy="136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43167" y="6428176"/>
            <a:ext cx="2598821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Hsu CY. </a:t>
            </a:r>
            <a:r>
              <a:rPr lang="en-US" b="1" dirty="0" err="1"/>
              <a:t>Int</a:t>
            </a:r>
            <a:r>
              <a:rPr lang="en-US" b="1" dirty="0"/>
              <a:t> J </a:t>
            </a:r>
            <a:r>
              <a:rPr lang="en-US" b="1" dirty="0" err="1"/>
              <a:t>Mol</a:t>
            </a:r>
            <a:r>
              <a:rPr lang="en-US" b="1" dirty="0"/>
              <a:t> Sci.2020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45523911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Trabecular bone score (TBS)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TBS indirectly analyzes trabecular bone microarchitecture, may add further insight in </a:t>
            </a:r>
            <a:r>
              <a:rPr lang="en-US" dirty="0" err="1"/>
              <a:t>Fx</a:t>
            </a:r>
            <a:r>
              <a:rPr lang="en-US" dirty="0"/>
              <a:t> assessment.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15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1688" y="1356366"/>
            <a:ext cx="8229600" cy="136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291833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083" t="52029" r="15231" b="18585"/>
          <a:stretch/>
        </p:blipFill>
        <p:spPr>
          <a:xfrm>
            <a:off x="457200" y="545433"/>
            <a:ext cx="8207138" cy="59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79762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094" t="39309" r="51233" b="11568"/>
          <a:stretch/>
        </p:blipFill>
        <p:spPr>
          <a:xfrm>
            <a:off x="818148" y="545431"/>
            <a:ext cx="7379368" cy="617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0246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TBS</a:t>
            </a:r>
            <a:endParaRPr lang="fa-IR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TBS’ maximum impact is observed in patients with </a:t>
            </a:r>
            <a:r>
              <a:rPr lang="en-US" b="1" dirty="0" err="1">
                <a:solidFill>
                  <a:srgbClr val="FF0000"/>
                </a:solidFill>
              </a:rPr>
              <a:t>osteopenic</a:t>
            </a:r>
            <a:r>
              <a:rPr lang="en-US" b="1" dirty="0">
                <a:solidFill>
                  <a:srgbClr val="FF0000"/>
                </a:solidFill>
              </a:rPr>
              <a:t>/normal BMD </a:t>
            </a:r>
            <a:r>
              <a:rPr lang="en-US" dirty="0"/>
              <a:t>values who display low TBS scores &amp; consequently have a higher combined risk of </a:t>
            </a:r>
            <a:r>
              <a:rPr lang="en-US" dirty="0" err="1"/>
              <a:t>Fx</a:t>
            </a:r>
            <a:r>
              <a:rPr lang="en-US" dirty="0"/>
              <a:t> or in patients whose </a:t>
            </a:r>
            <a:r>
              <a:rPr lang="en-US" dirty="0" err="1"/>
              <a:t>Fx</a:t>
            </a:r>
            <a:r>
              <a:rPr lang="en-US" dirty="0"/>
              <a:t> risk is close to the intervention threshold. </a:t>
            </a:r>
          </a:p>
          <a:p>
            <a:r>
              <a:rPr lang="en-US" dirty="0"/>
              <a:t>TBS helps doctors identify patients at risk of </a:t>
            </a:r>
            <a:r>
              <a:rPr lang="en-US" dirty="0" err="1"/>
              <a:t>Fx</a:t>
            </a:r>
            <a:r>
              <a:rPr lang="en-US" dirty="0"/>
              <a:t> due to </a:t>
            </a:r>
            <a:r>
              <a:rPr lang="en-US" b="1" dirty="0">
                <a:solidFill>
                  <a:srgbClr val="FF0000"/>
                </a:solidFill>
              </a:rPr>
              <a:t>secondary OP </a:t>
            </a:r>
            <a:r>
              <a:rPr lang="en-US" dirty="0"/>
              <a:t>caused by such as OA, DM, Endocrine diseases, GCs, CKD, Breast Cancer patients treated with Aromatase Inhibitors, etc.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18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235242"/>
            <a:ext cx="8229600" cy="16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136053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50" y="-13062"/>
            <a:ext cx="8582297" cy="133830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Anteroposterior &amp; lateral radiographs of an L1 osteoporotic wedge compression </a:t>
            </a:r>
            <a:r>
              <a:rPr lang="en-US" sz="4000" dirty="0" err="1"/>
              <a:t>Fx</a:t>
            </a:r>
            <a:endParaRPr lang="fa-I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45"/>
            <a:ext cx="7232359" cy="55327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06652" y="6550225"/>
            <a:ext cx="2037347" cy="3077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/>
              <a:t>Kim SM. Medscape.2022</a:t>
            </a:r>
            <a:endParaRPr lang="fa-IR" sz="1400" b="1" dirty="0"/>
          </a:p>
        </p:txBody>
      </p:sp>
    </p:spTree>
    <p:extLst>
      <p:ext uri="{BB962C8B-B14F-4D97-AF65-F5344CB8AC3E}">
        <p14:creationId xmlns:p14="http://schemas.microsoft.com/office/powerpoint/2010/main" val="35031522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558" y="120819"/>
            <a:ext cx="7041009" cy="1015663"/>
          </a:xfrm>
          <a:noFill/>
        </p:spPr>
        <p:txBody>
          <a:bodyPr wrap="square" anchor="b">
            <a:spAutoFit/>
          </a:bodyPr>
          <a:lstStyle/>
          <a:p>
            <a:r>
              <a:rPr lang="en-US" sz="6000" cap="small" dirty="0">
                <a:solidFill>
                  <a:srgbClr val="2C62A9"/>
                </a:solidFill>
                <a:latin typeface="Calibri"/>
                <a:ea typeface="+mn-ea"/>
                <a:cs typeface="+mn-cs"/>
              </a:rPr>
              <a:t>Case</a:t>
            </a:r>
            <a:r>
              <a:rPr lang="en-US" cap="small" dirty="0">
                <a:solidFill>
                  <a:srgbClr val="2C62A9"/>
                </a:solidFill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68969" y="1136483"/>
            <a:ext cx="8598568" cy="328248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55-y.o. male, 9 months following successful </a:t>
            </a:r>
            <a:r>
              <a:rPr lang="en-US" sz="3200" dirty="0" err="1"/>
              <a:t>KTx</a:t>
            </a:r>
            <a:r>
              <a:rPr lang="en-US" sz="32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Routine DEXA demonstrated a T-score of –2.6 at the femoral neck.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He is on low-dose prednisone, tacrolimus, &amp; MMF. In addition, he uses </a:t>
            </a:r>
            <a:r>
              <a:rPr lang="en-US" sz="3200" dirty="0" err="1"/>
              <a:t>vit</a:t>
            </a:r>
            <a:r>
              <a:rPr lang="en-US" sz="3200" dirty="0"/>
              <a:t> D supplements.</a:t>
            </a:r>
          </a:p>
          <a:p>
            <a:pPr lvl="1"/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PTH: 140 </a:t>
            </a:r>
            <a:r>
              <a:rPr lang="en-US" sz="3600" dirty="0" err="1">
                <a:solidFill>
                  <a:schemeClr val="tx2"/>
                </a:solidFill>
                <a:latin typeface="Calibri"/>
                <a:cs typeface="Calibri"/>
              </a:rPr>
              <a:t>pg</a:t>
            </a:r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/mL (15-65)</a:t>
            </a:r>
          </a:p>
          <a:p>
            <a:pPr lvl="1"/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Ca: 8.8 mg/dL </a:t>
            </a:r>
          </a:p>
          <a:p>
            <a:pPr lvl="1"/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Ph: 3.0 mg/dL </a:t>
            </a:r>
          </a:p>
        </p:txBody>
      </p:sp>
    </p:spTree>
    <p:extLst>
      <p:ext uri="{BB962C8B-B14F-4D97-AF65-F5344CB8AC3E}">
        <p14:creationId xmlns:p14="http://schemas.microsoft.com/office/powerpoint/2010/main" val="2900235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70" y="109182"/>
            <a:ext cx="7465324" cy="1310185"/>
          </a:xfrm>
        </p:spPr>
        <p:txBody>
          <a:bodyPr>
            <a:noAutofit/>
          </a:bodyPr>
          <a:lstStyle/>
          <a:p>
            <a:r>
              <a:rPr lang="en-US" sz="3800" b="1" dirty="0"/>
              <a:t>KDIGO 2017 Update for CKD-MBD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984" t="38518" r="34445" b="25079"/>
          <a:stretch/>
        </p:blipFill>
        <p:spPr>
          <a:xfrm>
            <a:off x="7443537" y="0"/>
            <a:ext cx="1700463" cy="17418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02" y="1528549"/>
            <a:ext cx="8021149" cy="47494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5.1: In patients in the immediate post–</a:t>
            </a:r>
            <a:r>
              <a:rPr lang="en-US" dirty="0" err="1"/>
              <a:t>KTx</a:t>
            </a:r>
            <a:r>
              <a:rPr lang="en-US" dirty="0"/>
              <a:t> period, we recommend measuring serum </a:t>
            </a:r>
            <a:r>
              <a:rPr lang="en-US" b="1" dirty="0">
                <a:solidFill>
                  <a:srgbClr val="FF0000"/>
                </a:solidFill>
              </a:rPr>
              <a:t>Ca &amp; </a:t>
            </a:r>
            <a:r>
              <a:rPr lang="en-US" b="1" dirty="0" err="1">
                <a:solidFill>
                  <a:srgbClr val="FF0000"/>
                </a:solidFill>
              </a:rPr>
              <a:t>ph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least </a:t>
            </a:r>
            <a:r>
              <a:rPr lang="en-US" b="1" dirty="0">
                <a:solidFill>
                  <a:srgbClr val="FF0000"/>
                </a:solidFill>
              </a:rPr>
              <a:t>weekly</a:t>
            </a:r>
            <a:r>
              <a:rPr lang="en-US" dirty="0"/>
              <a:t>, until stable (1B). </a:t>
            </a:r>
          </a:p>
          <a:p>
            <a:pPr>
              <a:lnSpc>
                <a:spcPct val="150000"/>
              </a:lnSpc>
            </a:pPr>
            <a:r>
              <a:rPr lang="en-US" dirty="0"/>
              <a:t>5.2: In patients after the immediate post–</a:t>
            </a:r>
            <a:r>
              <a:rPr lang="en-US" dirty="0" err="1"/>
              <a:t>KTx</a:t>
            </a:r>
            <a:r>
              <a:rPr lang="en-US" dirty="0"/>
              <a:t> period, it is reasonable to base the frequency of monitoring serum Ca, Ph, &amp; PTH on the presence &amp; magnitude of abnormalities, &amp; the rate of progression of CKD (Not Graded).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199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70" y="109182"/>
            <a:ext cx="7465324" cy="1310185"/>
          </a:xfrm>
        </p:spPr>
        <p:txBody>
          <a:bodyPr>
            <a:noAutofit/>
          </a:bodyPr>
          <a:lstStyle/>
          <a:p>
            <a:r>
              <a:rPr lang="en-US" sz="3800" b="1" dirty="0"/>
              <a:t>KDIGO 2017 Update for CKD-MBD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984" t="38518" r="34445" b="25079"/>
          <a:stretch/>
        </p:blipFill>
        <p:spPr>
          <a:xfrm>
            <a:off x="7475621" y="109182"/>
            <a:ext cx="1631985" cy="17418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866824"/>
              </p:ext>
            </p:extLst>
          </p:nvPr>
        </p:nvGraphicFramePr>
        <p:xfrm>
          <a:off x="352925" y="1998098"/>
          <a:ext cx="8333875" cy="366476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03880">
                  <a:extLst>
                    <a:ext uri="{9D8B030D-6E8A-4147-A177-3AD203B41FA5}">
                      <a16:colId xmlns:a16="http://schemas.microsoft.com/office/drawing/2014/main" val="3268699872"/>
                    </a:ext>
                  </a:extLst>
                </a:gridCol>
                <a:gridCol w="1895549">
                  <a:extLst>
                    <a:ext uri="{9D8B030D-6E8A-4147-A177-3AD203B41FA5}">
                      <a16:colId xmlns:a16="http://schemas.microsoft.com/office/drawing/2014/main" val="1794352004"/>
                    </a:ext>
                  </a:extLst>
                </a:gridCol>
                <a:gridCol w="2034446">
                  <a:extLst>
                    <a:ext uri="{9D8B030D-6E8A-4147-A177-3AD203B41FA5}">
                      <a16:colId xmlns:a16="http://schemas.microsoft.com/office/drawing/2014/main" val="2978249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>
                          <a:latin typeface="Arial Rounded MT Bold" panose="020F0704030504030204" pitchFamily="34" charset="0"/>
                        </a:rPr>
                        <a:t>PTH</a:t>
                      </a:r>
                      <a:endParaRPr lang="fa-IR" sz="280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>
                          <a:latin typeface="Arial Rounded MT Bold" panose="020F0704030504030204" pitchFamily="34" charset="0"/>
                        </a:rPr>
                        <a:t>Ca &amp; Ph</a:t>
                      </a:r>
                      <a:endParaRPr lang="fa-IR" sz="280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>
                          <a:latin typeface="Arial Rounded MT Bold" panose="020F0704030504030204" pitchFamily="34" charset="0"/>
                        </a:rPr>
                        <a:t>CKD Stage</a:t>
                      </a:r>
                      <a:endParaRPr lang="fa-IR" sz="280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911701"/>
                  </a:ext>
                </a:extLst>
              </a:tr>
              <a:tr h="1308180">
                <a:tc>
                  <a:txBody>
                    <a:bodyPr/>
                    <a:lstStyle/>
                    <a:p>
                      <a:pPr rtl="1"/>
                      <a:r>
                        <a:rPr lang="en-US" sz="2800" dirty="0">
                          <a:latin typeface="Arial Rounded MT Bold" panose="020F0704030504030204" pitchFamily="34" charset="0"/>
                        </a:rPr>
                        <a:t>once, </a:t>
                      </a:r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with subsequent intervals depending on baseline level &amp; CKD progression</a:t>
                      </a:r>
                      <a:endParaRPr lang="fa-IR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>
                          <a:latin typeface="Arial Rounded MT Bold" panose="020F0704030504030204" pitchFamily="34" charset="0"/>
                        </a:rPr>
                        <a:t>6–12 ms</a:t>
                      </a:r>
                      <a:endParaRPr lang="fa-I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>
                          <a:latin typeface="Arial Rounded MT Bold" panose="020F0704030504030204" pitchFamily="34" charset="0"/>
                        </a:rPr>
                        <a:t>G1T- G3bT</a:t>
                      </a:r>
                      <a:endParaRPr lang="fa-I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393837"/>
                  </a:ext>
                </a:extLst>
              </a:tr>
              <a:tr h="721895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>
                          <a:latin typeface="Arial Rounded MT Bold" panose="020F0704030504030204" pitchFamily="34" charset="0"/>
                        </a:rPr>
                        <a:t>6-12 ms</a:t>
                      </a:r>
                      <a:endParaRPr lang="fa-I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>
                          <a:latin typeface="Arial Rounded MT Bold" panose="020F0704030504030204" pitchFamily="34" charset="0"/>
                        </a:rPr>
                        <a:t>3-6 ms</a:t>
                      </a:r>
                      <a:endParaRPr lang="fa-I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>
                          <a:latin typeface="Arial Rounded MT Bold" panose="020F0704030504030204" pitchFamily="34" charset="0"/>
                        </a:rPr>
                        <a:t>G4T</a:t>
                      </a:r>
                      <a:endParaRPr lang="fa-I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699069"/>
                  </a:ext>
                </a:extLst>
              </a:tr>
              <a:tr h="689811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>
                          <a:latin typeface="Arial Rounded MT Bold" panose="020F0704030504030204" pitchFamily="34" charset="0"/>
                        </a:rPr>
                        <a:t>3-6 ms</a:t>
                      </a:r>
                      <a:endParaRPr lang="fa-I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>
                          <a:latin typeface="Arial Rounded MT Bold" panose="020F0704030504030204" pitchFamily="34" charset="0"/>
                        </a:rPr>
                        <a:t>1-3 ms</a:t>
                      </a:r>
                      <a:endParaRPr lang="fa-I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>
                          <a:latin typeface="Arial Rounded MT Bold" panose="020F0704030504030204" pitchFamily="34" charset="0"/>
                        </a:rPr>
                        <a:t>G5T</a:t>
                      </a:r>
                      <a:endParaRPr lang="fa-I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008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649585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70" y="109182"/>
            <a:ext cx="7465324" cy="1310185"/>
          </a:xfrm>
        </p:spPr>
        <p:txBody>
          <a:bodyPr>
            <a:noAutofit/>
          </a:bodyPr>
          <a:lstStyle/>
          <a:p>
            <a:r>
              <a:rPr lang="en-US" sz="3800" b="1" dirty="0"/>
              <a:t>KDIGO 2017 Update for CKD-MBD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984" t="38518" r="34445" b="25079"/>
          <a:stretch/>
        </p:blipFill>
        <p:spPr>
          <a:xfrm>
            <a:off x="7475621" y="109182"/>
            <a:ext cx="1631985" cy="17418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20" y="1789492"/>
            <a:ext cx="8372901" cy="4749420"/>
          </a:xfrm>
        </p:spPr>
        <p:txBody>
          <a:bodyPr>
            <a:normAutofit/>
          </a:bodyPr>
          <a:lstStyle/>
          <a:p>
            <a:r>
              <a:rPr lang="en-US" dirty="0"/>
              <a:t>In CKD patients receiving treatments for CKD-MBD, or in whom biochemical abnormalities are identified, it is reasonable to </a:t>
            </a:r>
            <a:r>
              <a:rPr lang="en-US" b="1" dirty="0">
                <a:solidFill>
                  <a:srgbClr val="FF0000"/>
                </a:solidFill>
              </a:rPr>
              <a:t>increase the frequency</a:t>
            </a:r>
            <a:r>
              <a:rPr lang="en-US" dirty="0"/>
              <a:t> of measurements to monitor for efficacy &amp; side effects (Not Graded).</a:t>
            </a:r>
          </a:p>
          <a:p>
            <a:r>
              <a:rPr lang="en-US" dirty="0"/>
              <a:t>It is reasonable to manage these abnormalities as for patients with CKD G3a–G5 (Not Graded).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27963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4" y="274638"/>
            <a:ext cx="7472268" cy="1143000"/>
          </a:xfrm>
        </p:spPr>
        <p:txBody>
          <a:bodyPr>
            <a:normAutofit/>
          </a:bodyPr>
          <a:lstStyle/>
          <a:p>
            <a:r>
              <a:rPr lang="en-US" sz="3800" b="1" dirty="0"/>
              <a:t>KDIGO 2017 Update for CKD-MBD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92276"/>
            <a:ext cx="822960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5.5: In patients with </a:t>
            </a:r>
            <a:r>
              <a:rPr lang="en-US" sz="4000" b="1" dirty="0"/>
              <a:t>CKD G1T–G5T </a:t>
            </a:r>
            <a:r>
              <a:rPr lang="en-US" sz="4000" dirty="0"/>
              <a:t>with risk factors for osteoporosis, we suggest that </a:t>
            </a:r>
            <a:r>
              <a:rPr lang="en-US" sz="4000" b="1" dirty="0">
                <a:solidFill>
                  <a:srgbClr val="FF0000"/>
                </a:solidFill>
              </a:rPr>
              <a:t>BMD</a:t>
            </a:r>
            <a:r>
              <a:rPr lang="en-US" sz="4000" dirty="0"/>
              <a:t> testing be used to assess </a:t>
            </a:r>
            <a:r>
              <a:rPr lang="en-US" sz="4000" dirty="0" err="1"/>
              <a:t>Fx</a:t>
            </a:r>
            <a:r>
              <a:rPr lang="en-US" sz="4000" dirty="0"/>
              <a:t> risk if results will alter therapy (2C).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984" t="38518" r="34445" b="25079"/>
          <a:stretch/>
        </p:blipFill>
        <p:spPr>
          <a:xfrm>
            <a:off x="7395412" y="1"/>
            <a:ext cx="1748588" cy="18015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11081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BMD</a:t>
            </a:r>
            <a:endParaRPr lang="fa-IR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DEXA scans are recommended at the time of </a:t>
            </a:r>
            <a:r>
              <a:rPr lang="en-US" dirty="0" err="1"/>
              <a:t>Tx</a:t>
            </a:r>
            <a:r>
              <a:rPr lang="en-US" dirty="0"/>
              <a:t> &amp; 1 &amp; 2 years following </a:t>
            </a:r>
            <a:r>
              <a:rPr lang="en-US" dirty="0" err="1"/>
              <a:t>Tx</a:t>
            </a:r>
            <a:r>
              <a:rPr lang="en-US" dirty="0"/>
              <a:t>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Parenteral bisphosphonate should be considered when the BMD </a:t>
            </a:r>
            <a:r>
              <a:rPr lang="en-US" i="1" dirty="0"/>
              <a:t>T</a:t>
            </a:r>
            <a:r>
              <a:rPr lang="en-US" dirty="0"/>
              <a:t>-score is less than or equal to –2 SD.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24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72716" y="1417638"/>
            <a:ext cx="84140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15916" y="6481011"/>
            <a:ext cx="2630905" cy="3769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Kim SM. Medscape.2022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1881155151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Management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6333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698"/>
            <a:ext cx="8229600" cy="1122947"/>
          </a:xfrm>
          <a:ln w="28575">
            <a:solidFill>
              <a:srgbClr val="92D050"/>
            </a:solidFill>
          </a:ln>
        </p:spPr>
        <p:txBody>
          <a:bodyPr/>
          <a:lstStyle/>
          <a:p>
            <a:r>
              <a:rPr lang="en-US" b="1" dirty="0"/>
              <a:t>Prevention of osteoporosis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1702217"/>
            <a:ext cx="8566484" cy="465413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3600" dirty="0"/>
              <a:t>Encourage lifestyle changes </a:t>
            </a:r>
          </a:p>
          <a:p>
            <a:pPr>
              <a:buClr>
                <a:srgbClr val="FF0000"/>
              </a:buClr>
            </a:pPr>
            <a:r>
              <a:rPr lang="en-US" sz="3600" dirty="0"/>
              <a:t>Maintain the lowest possible GC dose</a:t>
            </a:r>
          </a:p>
          <a:p>
            <a:pPr>
              <a:buClr>
                <a:srgbClr val="FF0000"/>
              </a:buClr>
            </a:pPr>
            <a:r>
              <a:rPr lang="en-US" sz="3600" dirty="0"/>
              <a:t>Treat with Calcium &amp; </a:t>
            </a:r>
            <a:r>
              <a:rPr lang="en-US" sz="3600" dirty="0" err="1"/>
              <a:t>vit</a:t>
            </a:r>
            <a:r>
              <a:rPr lang="en-US" sz="3600" dirty="0"/>
              <a:t> D3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Ca intake of </a:t>
            </a:r>
            <a:r>
              <a:rPr lang="en-US" sz="3200" b="1" dirty="0">
                <a:solidFill>
                  <a:srgbClr val="FF0000"/>
                </a:solidFill>
              </a:rPr>
              <a:t>1000 </a:t>
            </a:r>
            <a:r>
              <a:rPr lang="en-US" sz="2400" b="1" dirty="0">
                <a:solidFill>
                  <a:srgbClr val="FF0000"/>
                </a:solidFill>
              </a:rPr>
              <a:t>mg/day</a:t>
            </a:r>
            <a:r>
              <a:rPr lang="en-US" sz="3200" dirty="0"/>
              <a:t>, preferably from food 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Target serum 25 OH </a:t>
            </a:r>
            <a:r>
              <a:rPr lang="en-US" sz="3200" dirty="0" err="1"/>
              <a:t>vit</a:t>
            </a:r>
            <a:r>
              <a:rPr lang="en-US" sz="3200" dirty="0"/>
              <a:t> D level of </a:t>
            </a:r>
            <a:r>
              <a:rPr lang="en-US" sz="3200" b="1" dirty="0">
                <a:solidFill>
                  <a:srgbClr val="FF0000"/>
                </a:solidFill>
              </a:rPr>
              <a:t>&gt;30 </a:t>
            </a:r>
            <a:r>
              <a:rPr lang="en-US" sz="2400" b="1" dirty="0">
                <a:solidFill>
                  <a:srgbClr val="FF0000"/>
                </a:solidFill>
              </a:rPr>
              <a:t>ng/mL</a:t>
            </a:r>
          </a:p>
          <a:p>
            <a:pPr>
              <a:buClr>
                <a:srgbClr val="FF0000"/>
              </a:buClr>
            </a:pPr>
            <a:r>
              <a:rPr lang="en-US" sz="3600" dirty="0"/>
              <a:t>Treat persistent hyperparathyroidism</a:t>
            </a:r>
            <a:endParaRPr lang="fa-I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4751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92D050"/>
            </a:solidFill>
          </a:ln>
        </p:spPr>
        <p:txBody>
          <a:bodyPr/>
          <a:lstStyle/>
          <a:p>
            <a:r>
              <a:rPr lang="en-US" b="1" dirty="0"/>
              <a:t>LIFESTYLE MEASURES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Including: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Adequate Ca &amp; </a:t>
            </a:r>
            <a:r>
              <a:rPr lang="en-US" sz="3600" dirty="0" err="1"/>
              <a:t>vit</a:t>
            </a:r>
            <a:r>
              <a:rPr lang="en-US" sz="3600" dirty="0"/>
              <a:t> D intake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Exercise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Cessation of smoking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Avoiding excessive alcohol intake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Fall prevention</a:t>
            </a:r>
          </a:p>
          <a:p>
            <a:pPr marL="457200" lvl="1" indent="0">
              <a:buNone/>
            </a:pPr>
            <a:endParaRPr lang="fa-I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72137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7" r="-323" b="38695"/>
          <a:stretch/>
        </p:blipFill>
        <p:spPr>
          <a:xfrm>
            <a:off x="0" y="274637"/>
            <a:ext cx="8912724" cy="526635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77390" y="6488668"/>
            <a:ext cx="2310063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Tricco</a:t>
            </a:r>
            <a:r>
              <a:rPr lang="en-US" b="1" dirty="0">
                <a:solidFill>
                  <a:srgbClr val="002060"/>
                </a:solidFill>
              </a:rPr>
              <a:t> AC. 2017. JAMA</a:t>
            </a:r>
            <a:endParaRPr lang="fa-I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90698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34" y="1532586"/>
            <a:ext cx="8678174" cy="518888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 a network met-analysis including </a:t>
            </a:r>
            <a:r>
              <a:rPr lang="en-US" b="1" dirty="0">
                <a:solidFill>
                  <a:srgbClr val="FF0000"/>
                </a:solidFill>
              </a:rPr>
              <a:t>54 studies </a:t>
            </a:r>
            <a:r>
              <a:rPr lang="en-US" dirty="0"/>
              <a:t>&amp; 41 596 participants:</a:t>
            </a:r>
          </a:p>
          <a:p>
            <a:pPr lvl="1"/>
            <a:r>
              <a:rPr lang="en-US" dirty="0"/>
              <a:t>Exercise (OR, 0.51)</a:t>
            </a:r>
          </a:p>
          <a:p>
            <a:pPr lvl="1"/>
            <a:r>
              <a:rPr lang="en-US" dirty="0"/>
              <a:t>Combined exercise, vision assessment &amp; treatment, &amp; environmental assessment &amp; modification (OR, 0.30) </a:t>
            </a:r>
          </a:p>
          <a:p>
            <a:pPr lvl="1"/>
            <a:r>
              <a:rPr lang="en-US" dirty="0"/>
              <a:t>Combined exercise, &amp; vision assessment &amp; treatment (OR, 0.17)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Combined clinic-level quality-improvement strategies, multifactorial assessment and treatment, Ca &amp; </a:t>
            </a:r>
            <a:r>
              <a:rPr lang="en-US" b="1" dirty="0" err="1">
                <a:solidFill>
                  <a:srgbClr val="FF0000"/>
                </a:solidFill>
              </a:rPr>
              <a:t>vit</a:t>
            </a:r>
            <a:r>
              <a:rPr lang="en-US" b="1" dirty="0">
                <a:solidFill>
                  <a:srgbClr val="FF0000"/>
                </a:solidFill>
              </a:rPr>
              <a:t> D supplementation (OR, 0.12</a:t>
            </a:r>
            <a:r>
              <a:rPr lang="en-US" dirty="0"/>
              <a:t>) </a:t>
            </a:r>
          </a:p>
          <a:p>
            <a:pPr marL="457200" lvl="1" indent="0">
              <a:buNone/>
            </a:pPr>
            <a:r>
              <a:rPr lang="en-US" dirty="0"/>
              <a:t>were significantly associated with reductions in injurious falls. </a:t>
            </a:r>
          </a:p>
          <a:p>
            <a:r>
              <a:rPr lang="en-US" dirty="0"/>
              <a:t>Combinations of interventions likely to be more effective than usual care for preventing injurious falls.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" y="1"/>
            <a:ext cx="9144000" cy="139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200" b="1" dirty="0"/>
              <a:t>What type of fall-prevention programs may be effective for reducing injurious falls in older people?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77390" y="6488668"/>
            <a:ext cx="2310063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Tricco</a:t>
            </a:r>
            <a:r>
              <a:rPr lang="en-US" b="1" dirty="0">
                <a:solidFill>
                  <a:srgbClr val="002060"/>
                </a:solidFill>
              </a:rPr>
              <a:t> AC. 2017. JAMA</a:t>
            </a:r>
            <a:endParaRPr lang="fa-I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1240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7539" y="377492"/>
            <a:ext cx="6240130" cy="1015663"/>
          </a:xfrm>
          <a:noFill/>
        </p:spPr>
        <p:txBody>
          <a:bodyPr wrap="square" anchor="b">
            <a:spAutoFit/>
          </a:bodyPr>
          <a:lstStyle/>
          <a:p>
            <a:r>
              <a:rPr lang="en-US" sz="6000" cap="small" dirty="0">
                <a:solidFill>
                  <a:srgbClr val="2C62A9"/>
                </a:solidFill>
                <a:latin typeface="Calibri"/>
                <a:ea typeface="+mn-ea"/>
                <a:cs typeface="+mn-cs"/>
              </a:rPr>
              <a:t>Case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69232" y="1556660"/>
            <a:ext cx="8318007" cy="354472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3900" b="1" dirty="0"/>
              <a:t>What would you do next?</a:t>
            </a:r>
          </a:p>
          <a:p>
            <a:pPr marL="685983" lvl="1" indent="-342991">
              <a:lnSpc>
                <a:spcPct val="110000"/>
              </a:lnSpc>
              <a:buClr>
                <a:srgbClr val="FF0000"/>
              </a:buClr>
              <a:buFont typeface="+mj-lt"/>
              <a:buAutoNum type="alphaUcPeriod"/>
            </a:pPr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Initiate bisphosphonate therapy</a:t>
            </a:r>
          </a:p>
          <a:p>
            <a:pPr marL="685983" lvl="1" indent="-342991">
              <a:lnSpc>
                <a:spcPct val="110000"/>
              </a:lnSpc>
              <a:buClr>
                <a:srgbClr val="FF0000"/>
              </a:buClr>
              <a:buFont typeface="+mj-lt"/>
              <a:buAutoNum type="alphaUcPeriod"/>
            </a:pPr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Refer for subtotal parathyroidectomy</a:t>
            </a:r>
          </a:p>
          <a:p>
            <a:pPr marL="685983" lvl="1" indent="-342991">
              <a:lnSpc>
                <a:spcPct val="110000"/>
              </a:lnSpc>
              <a:buClr>
                <a:srgbClr val="FF0000"/>
              </a:buClr>
              <a:buFont typeface="+mj-lt"/>
              <a:buAutoNum type="alphaUcPeriod"/>
            </a:pPr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Wait &amp; see as appropriate</a:t>
            </a:r>
          </a:p>
          <a:p>
            <a:pPr marL="685983" lvl="1" indent="-342991">
              <a:lnSpc>
                <a:spcPct val="110000"/>
              </a:lnSpc>
              <a:buClr>
                <a:srgbClr val="FF0000"/>
              </a:buClr>
              <a:buFont typeface="+mj-lt"/>
              <a:buAutoNum type="alphaUcPeriod"/>
            </a:pPr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Lower the dose of prednisone</a:t>
            </a:r>
          </a:p>
        </p:txBody>
      </p:sp>
    </p:spTree>
    <p:extLst>
      <p:ext uri="{BB962C8B-B14F-4D97-AF65-F5344CB8AC3E}">
        <p14:creationId xmlns:p14="http://schemas.microsoft.com/office/powerpoint/2010/main" val="1826131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9722"/>
            <a:ext cx="7886700" cy="493871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Clr>
                <a:srgbClr val="FF0000"/>
              </a:buClr>
              <a:buSzPct val="109000"/>
              <a:buFont typeface="+mj-lt"/>
              <a:buAutoNum type="arabicPeriod"/>
            </a:pPr>
            <a:r>
              <a:rPr lang="en-US" b="1" dirty="0"/>
              <a:t>Be physically active.</a:t>
            </a:r>
          </a:p>
          <a:p>
            <a:pPr marL="514350" indent="-514350">
              <a:buClr>
                <a:srgbClr val="FF0000"/>
              </a:buClr>
              <a:buSzPct val="109000"/>
              <a:buFont typeface="+mj-lt"/>
              <a:buAutoNum type="arabicPeriod"/>
            </a:pPr>
            <a:r>
              <a:rPr lang="en-US" b="1" dirty="0"/>
              <a:t>Check your vision.</a:t>
            </a:r>
          </a:p>
          <a:p>
            <a:pPr marL="514350" indent="-514350">
              <a:buClr>
                <a:srgbClr val="FF0000"/>
              </a:buClr>
              <a:buSzPct val="109000"/>
              <a:buFont typeface="+mj-lt"/>
              <a:buAutoNum type="arabicPeriod"/>
            </a:pPr>
            <a:r>
              <a:rPr lang="en-US" b="1" dirty="0"/>
              <a:t>Wear proper shoes or slippers.</a:t>
            </a:r>
          </a:p>
          <a:p>
            <a:pPr marL="514350" indent="-514350">
              <a:buClr>
                <a:srgbClr val="FF0000"/>
              </a:buClr>
              <a:buSzPct val="109000"/>
              <a:buFont typeface="+mj-lt"/>
              <a:buAutoNum type="arabicPeriod"/>
            </a:pPr>
            <a:r>
              <a:rPr lang="en-US" b="1" dirty="0"/>
              <a:t>Check your medications—especially sleeping pills. </a:t>
            </a:r>
          </a:p>
          <a:p>
            <a:pPr marL="514350" indent="-514350">
              <a:buClr>
                <a:srgbClr val="FF0000"/>
              </a:buClr>
              <a:buSzPct val="109000"/>
              <a:buFont typeface="+mj-lt"/>
              <a:buAutoNum type="arabicPeriod"/>
            </a:pPr>
            <a:r>
              <a:rPr lang="en-US" b="1" dirty="0"/>
              <a:t>Be safe in the bathroom. </a:t>
            </a:r>
          </a:p>
          <a:p>
            <a:pPr marL="514350" indent="-514350">
              <a:buClr>
                <a:srgbClr val="FF0000"/>
              </a:buClr>
              <a:buSzPct val="109000"/>
              <a:buFont typeface="+mj-lt"/>
              <a:buAutoNum type="arabicPeriod"/>
            </a:pPr>
            <a:r>
              <a:rPr lang="en-US" b="1" dirty="0"/>
              <a:t>Get the right equipment. </a:t>
            </a:r>
          </a:p>
          <a:p>
            <a:pPr marL="514350" indent="-514350">
              <a:buClr>
                <a:srgbClr val="FF0000"/>
              </a:buClr>
              <a:buSzPct val="109000"/>
              <a:buFont typeface="+mj-lt"/>
              <a:buAutoNum type="arabicPeriod"/>
            </a:pPr>
            <a:r>
              <a:rPr lang="en-US" b="1" dirty="0"/>
              <a:t>Avoid too much alcohol. </a:t>
            </a:r>
          </a:p>
          <a:p>
            <a:pPr marL="514350" indent="-514350">
              <a:buClr>
                <a:srgbClr val="FF0000"/>
              </a:buClr>
              <a:buSzPct val="109000"/>
              <a:buFont typeface="+mj-lt"/>
              <a:buAutoNum type="arabicPeriod"/>
            </a:pPr>
            <a:r>
              <a:rPr lang="en-US" b="1" dirty="0"/>
              <a:t>Eliminate household hazards. </a:t>
            </a:r>
          </a:p>
          <a:p>
            <a:pPr marL="514350" indent="-514350">
              <a:buClr>
                <a:srgbClr val="FF0000"/>
              </a:buClr>
              <a:buSzPct val="109000"/>
              <a:buFont typeface="+mj-lt"/>
              <a:buAutoNum type="arabicPeriod"/>
            </a:pPr>
            <a:r>
              <a:rPr lang="en-US" b="1" dirty="0"/>
              <a:t>Consider </a:t>
            </a:r>
            <a:r>
              <a:rPr lang="en-US" b="1" dirty="0" err="1"/>
              <a:t>vit</a:t>
            </a:r>
            <a:r>
              <a:rPr lang="en-US" b="1" dirty="0"/>
              <a:t> D. </a:t>
            </a:r>
          </a:p>
          <a:p>
            <a:pPr marL="514350" indent="-514350">
              <a:buClr>
                <a:srgbClr val="FF0000"/>
              </a:buClr>
              <a:buSzPct val="109000"/>
              <a:buFont typeface="+mj-lt"/>
              <a:buAutoNum type="arabicPeriod"/>
            </a:pPr>
            <a:r>
              <a:rPr lang="en-US" b="1" dirty="0"/>
              <a:t>Talk to your health care team about your risk.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39091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200" b="1" dirty="0"/>
              <a:t>What type of fall-prevention programs may be effective for reducing injurious falls in older people?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77390" y="6488668"/>
            <a:ext cx="2310063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Tricco</a:t>
            </a:r>
            <a:r>
              <a:rPr lang="en-US" b="1" dirty="0">
                <a:solidFill>
                  <a:srgbClr val="002060"/>
                </a:solidFill>
              </a:rPr>
              <a:t> AC. 2017. JAMA</a:t>
            </a:r>
            <a:endParaRPr lang="fa-I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307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5" y="274638"/>
            <a:ext cx="7279927" cy="1143000"/>
          </a:xfrm>
        </p:spPr>
        <p:txBody>
          <a:bodyPr>
            <a:normAutofit/>
          </a:bodyPr>
          <a:lstStyle/>
          <a:p>
            <a:r>
              <a:rPr lang="en-US" sz="3800" b="1" dirty="0"/>
              <a:t>KDIGO 2017 Update for CKD-MBD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5" y="1485830"/>
            <a:ext cx="8609429" cy="4594283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5.3: In patients with </a:t>
            </a:r>
            <a:r>
              <a:rPr lang="en-US" sz="3600" b="1" dirty="0"/>
              <a:t>CKD G1T–G5T</a:t>
            </a:r>
            <a:r>
              <a:rPr lang="en-US" sz="3600" dirty="0"/>
              <a:t>, we suggest that 25(OH)D levels might be measured, &amp; repeated testing determined by baseline values &amp; interventions (2C).</a:t>
            </a:r>
          </a:p>
          <a:p>
            <a:r>
              <a:rPr lang="en-US" sz="3600" dirty="0"/>
              <a:t>5.4: In patients with CKD G1T–G5T, we suggest that </a:t>
            </a:r>
            <a:r>
              <a:rPr lang="en-US" sz="3600" b="1" dirty="0" err="1">
                <a:solidFill>
                  <a:srgbClr val="FF0000"/>
                </a:solidFill>
              </a:rPr>
              <a:t>vit</a:t>
            </a:r>
            <a:r>
              <a:rPr lang="en-US" sz="3600" b="1" dirty="0">
                <a:solidFill>
                  <a:srgbClr val="FF0000"/>
                </a:solidFill>
              </a:rPr>
              <a:t> D</a:t>
            </a:r>
            <a:r>
              <a:rPr lang="en-US" sz="3600" dirty="0"/>
              <a:t> deficiency &amp; insufficiency be corrected using treatment strategies recommended for the </a:t>
            </a:r>
            <a:r>
              <a:rPr lang="en-US" sz="3600" b="1" dirty="0">
                <a:solidFill>
                  <a:srgbClr val="FF0000"/>
                </a:solidFill>
              </a:rPr>
              <a:t>general population </a:t>
            </a:r>
            <a:r>
              <a:rPr lang="en-US" sz="3600" dirty="0"/>
              <a:t>(2C).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984" t="38518" r="34445" b="25079"/>
          <a:stretch/>
        </p:blipFill>
        <p:spPr>
          <a:xfrm>
            <a:off x="7547212" y="1"/>
            <a:ext cx="1596787" cy="16619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17716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984" t="38518" r="34445" b="25079"/>
          <a:stretch/>
        </p:blipFill>
        <p:spPr>
          <a:xfrm>
            <a:off x="7443538" y="1"/>
            <a:ext cx="1700462" cy="1801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4" y="274638"/>
            <a:ext cx="7472268" cy="1143000"/>
          </a:xfrm>
        </p:spPr>
        <p:txBody>
          <a:bodyPr>
            <a:normAutofit/>
          </a:bodyPr>
          <a:lstStyle/>
          <a:p>
            <a:r>
              <a:rPr lang="en-US" sz="3800" b="1" dirty="0"/>
              <a:t>KDIGO 2017 Update for CKD-MBD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9939"/>
            <a:ext cx="8502555" cy="4625976"/>
          </a:xfrm>
        </p:spPr>
        <p:txBody>
          <a:bodyPr>
            <a:noAutofit/>
          </a:bodyPr>
          <a:lstStyle/>
          <a:p>
            <a:r>
              <a:rPr lang="en-US" dirty="0"/>
              <a:t>5.6: In patients in the </a:t>
            </a:r>
            <a:r>
              <a:rPr lang="en-US" dirty="0">
                <a:solidFill>
                  <a:srgbClr val="FF0000"/>
                </a:solidFill>
              </a:rPr>
              <a:t>first 12 ms </a:t>
            </a:r>
            <a:r>
              <a:rPr lang="en-US" dirty="0"/>
              <a:t>after KT with an eGFR &gt; approximately 30 </a:t>
            </a:r>
            <a:r>
              <a:rPr lang="en-US" sz="2400" dirty="0"/>
              <a:t>ml/min/1.73 m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dirty="0"/>
              <a:t>&amp; low BMD, we suggest that treatment with </a:t>
            </a:r>
            <a:r>
              <a:rPr lang="en-US" dirty="0" err="1"/>
              <a:t>vit</a:t>
            </a:r>
            <a:r>
              <a:rPr lang="en-US" dirty="0"/>
              <a:t> D, calcitriol/</a:t>
            </a:r>
            <a:r>
              <a:rPr lang="en-US" dirty="0" err="1"/>
              <a:t>alfacalcidol</a:t>
            </a:r>
            <a:r>
              <a:rPr lang="en-US" dirty="0"/>
              <a:t>, &amp;/or </a:t>
            </a:r>
            <a:r>
              <a:rPr lang="en-US" dirty="0" err="1"/>
              <a:t>antiresorptive</a:t>
            </a:r>
            <a:r>
              <a:rPr lang="en-US" dirty="0"/>
              <a:t> agents be considered (2D).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43301"/>
      </p:ext>
    </p:extLst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664" t="31415" r="18073" b="14419"/>
          <a:stretch/>
        </p:blipFill>
        <p:spPr>
          <a:xfrm>
            <a:off x="261257" y="1370013"/>
            <a:ext cx="8621486" cy="396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0" y="2312958"/>
            <a:ext cx="1187115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/>
              <a:t>IF: 6.208</a:t>
            </a:r>
            <a:endParaRPr lang="fa-IR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2598821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r>
              <a:rPr lang="en-US" b="1" dirty="0"/>
              <a:t>Hsu CY. </a:t>
            </a:r>
            <a:r>
              <a:rPr lang="en-US" b="1" dirty="0" err="1"/>
              <a:t>Int</a:t>
            </a:r>
            <a:r>
              <a:rPr lang="en-US" b="1" dirty="0"/>
              <a:t> J </a:t>
            </a:r>
            <a:r>
              <a:rPr lang="en-US" b="1" dirty="0" err="1"/>
              <a:t>Mol</a:t>
            </a:r>
            <a:r>
              <a:rPr lang="en-US" b="1" dirty="0"/>
              <a:t> Sci.2020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4034529624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705" t="28669" r="28723" b="8516"/>
          <a:stretch/>
        </p:blipFill>
        <p:spPr>
          <a:xfrm>
            <a:off x="0" y="129750"/>
            <a:ext cx="9143999" cy="67282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34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6488668"/>
            <a:ext cx="2598821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r>
              <a:rPr lang="en-US" b="1" dirty="0"/>
              <a:t>Hsu CY. </a:t>
            </a:r>
            <a:r>
              <a:rPr lang="en-US" b="1" dirty="0" err="1"/>
              <a:t>Int</a:t>
            </a:r>
            <a:r>
              <a:rPr lang="en-US" b="1" dirty="0"/>
              <a:t> J </a:t>
            </a:r>
            <a:r>
              <a:rPr lang="en-US" b="1" dirty="0" err="1"/>
              <a:t>Mol</a:t>
            </a:r>
            <a:r>
              <a:rPr lang="en-US" b="1" dirty="0"/>
              <a:t> Sci.2020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3423743416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984" t="38518" r="34445" b="25079"/>
          <a:stretch/>
        </p:blipFill>
        <p:spPr>
          <a:xfrm>
            <a:off x="7443538" y="1"/>
            <a:ext cx="1700462" cy="1801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4" y="274638"/>
            <a:ext cx="7472268" cy="1143000"/>
          </a:xfrm>
        </p:spPr>
        <p:txBody>
          <a:bodyPr>
            <a:normAutofit/>
          </a:bodyPr>
          <a:lstStyle/>
          <a:p>
            <a:r>
              <a:rPr lang="en-US" sz="3800" b="1" dirty="0"/>
              <a:t>KDIGO 2017 Update for CKD-MBD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9939"/>
            <a:ext cx="8502555" cy="4625976"/>
          </a:xfrm>
        </p:spPr>
        <p:txBody>
          <a:bodyPr>
            <a:noAutofit/>
          </a:bodyPr>
          <a:lstStyle/>
          <a:p>
            <a:r>
              <a:rPr lang="en-US" dirty="0"/>
              <a:t>5.6(con):We suggest that treatment choices be influenced by the presence of CKD-MBD, as indicated by abnormal levels of </a:t>
            </a:r>
            <a:r>
              <a:rPr lang="en-US" b="1" dirty="0">
                <a:solidFill>
                  <a:srgbClr val="FF0000"/>
                </a:solidFill>
              </a:rPr>
              <a:t>Ca, Ph, PTH, Alp, &amp; 25(OH)D</a:t>
            </a:r>
            <a:r>
              <a:rPr lang="en-US" dirty="0"/>
              <a:t> (2C). </a:t>
            </a:r>
          </a:p>
          <a:p>
            <a:r>
              <a:rPr lang="en-US" dirty="0"/>
              <a:t>It is reasonable to consider a </a:t>
            </a:r>
            <a:r>
              <a:rPr lang="en-US" b="1" dirty="0">
                <a:solidFill>
                  <a:srgbClr val="FF0000"/>
                </a:solidFill>
              </a:rPr>
              <a:t>bone biopsy </a:t>
            </a:r>
            <a:r>
              <a:rPr lang="en-US" dirty="0"/>
              <a:t>to guide treatment (Not Graded). </a:t>
            </a:r>
          </a:p>
          <a:p>
            <a:r>
              <a:rPr lang="en-US" dirty="0"/>
              <a:t>There are </a:t>
            </a:r>
            <a:r>
              <a:rPr lang="en-US" b="1" dirty="0">
                <a:solidFill>
                  <a:srgbClr val="FF0000"/>
                </a:solidFill>
              </a:rPr>
              <a:t>insufficient data </a:t>
            </a:r>
            <a:r>
              <a:rPr lang="en-US" dirty="0"/>
              <a:t>to guide treatment after the first 12 </a:t>
            </a:r>
            <a:r>
              <a:rPr lang="en-US" dirty="0" err="1"/>
              <a:t>ms.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22344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1" y="1600200"/>
            <a:ext cx="8475258" cy="4525963"/>
          </a:xfrm>
        </p:spPr>
        <p:txBody>
          <a:bodyPr>
            <a:normAutofit/>
          </a:bodyPr>
          <a:lstStyle/>
          <a:p>
            <a:r>
              <a:rPr lang="en-US" dirty="0"/>
              <a:t>5.7: In patients with CKD </a:t>
            </a:r>
            <a:r>
              <a:rPr lang="en-US" b="1" dirty="0">
                <a:solidFill>
                  <a:srgbClr val="FF0000"/>
                </a:solidFill>
              </a:rPr>
              <a:t>G4T–G5T </a:t>
            </a:r>
            <a:r>
              <a:rPr lang="en-US" dirty="0"/>
              <a:t>with known low BMD, we suggest management as for patients with </a:t>
            </a:r>
            <a:r>
              <a:rPr lang="en-US" b="1" dirty="0">
                <a:solidFill>
                  <a:srgbClr val="FF0000"/>
                </a:solidFill>
              </a:rPr>
              <a:t>CKD G4–G5 </a:t>
            </a:r>
            <a:r>
              <a:rPr lang="en-US" dirty="0"/>
              <a:t>not on dialysis (2C).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8491" y="274638"/>
            <a:ext cx="71787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KDIGO 2017 Update for </a:t>
            </a:r>
            <a:r>
              <a:rPr lang="en-US" sz="4000" b="1" dirty="0"/>
              <a:t>CKD-MBD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6984" t="38518" r="34445" b="25079"/>
          <a:stretch/>
        </p:blipFill>
        <p:spPr>
          <a:xfrm>
            <a:off x="7547212" y="1"/>
            <a:ext cx="1596787" cy="16001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97935"/>
      </p:ext>
    </p:extLst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6984" t="38518" r="34445" b="25079"/>
          <a:stretch/>
        </p:blipFill>
        <p:spPr>
          <a:xfrm>
            <a:off x="7547212" y="1"/>
            <a:ext cx="1596787" cy="17059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Cinacalcet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 approved for the treatment of hyperparathyroidism in KTRs; however, it is clinically used, especially in patients with significant hypercalcemia. </a:t>
            </a:r>
          </a:p>
          <a:p>
            <a:r>
              <a:rPr lang="en-US" dirty="0"/>
              <a:t>While efficiently correcting hypercalcemia, </a:t>
            </a:r>
            <a:r>
              <a:rPr lang="en-US" dirty="0" err="1"/>
              <a:t>cinacalcet</a:t>
            </a:r>
            <a:r>
              <a:rPr lang="en-US" dirty="0"/>
              <a:t> so far has </a:t>
            </a:r>
            <a:r>
              <a:rPr lang="en-US" b="1" dirty="0">
                <a:solidFill>
                  <a:srgbClr val="FF0000"/>
                </a:solidFill>
              </a:rPr>
              <a:t>failed</a:t>
            </a:r>
            <a:r>
              <a:rPr lang="en-US" dirty="0"/>
              <a:t> to show a beneficial impact on bone mineralization in the transplant population.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0125" y="274638"/>
            <a:ext cx="73970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KDIGO </a:t>
            </a:r>
            <a:r>
              <a:rPr lang="en-US" sz="4000" b="1" dirty="0"/>
              <a:t>2017</a:t>
            </a:r>
            <a:r>
              <a:rPr lang="en-US" b="1" dirty="0"/>
              <a:t> Update for CKD-MBD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4980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6984" t="38518" r="34445" b="25079"/>
          <a:stretch/>
        </p:blipFill>
        <p:spPr>
          <a:xfrm>
            <a:off x="7547212" y="1"/>
            <a:ext cx="1596787" cy="17059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Bisphosphonate </a:t>
            </a:r>
            <a:r>
              <a:rPr lang="en-US" dirty="0"/>
              <a:t>&amp; </a:t>
            </a:r>
            <a:r>
              <a:rPr lang="en-US" b="1" dirty="0"/>
              <a:t>Denosumab</a:t>
            </a:r>
            <a:r>
              <a:rPr lang="en-US" dirty="0"/>
              <a:t> are the </a:t>
            </a:r>
            <a:r>
              <a:rPr lang="en-US" b="1" dirty="0">
                <a:solidFill>
                  <a:srgbClr val="FF0000"/>
                </a:solidFill>
              </a:rPr>
              <a:t>most</a:t>
            </a:r>
            <a:r>
              <a:rPr lang="en-US" dirty="0"/>
              <a:t> widely used </a:t>
            </a:r>
            <a:r>
              <a:rPr lang="en-US" dirty="0" err="1"/>
              <a:t>antiresorptive</a:t>
            </a:r>
            <a:r>
              <a:rPr lang="en-US" dirty="0"/>
              <a:t> agents for osteoporosis. </a:t>
            </a:r>
          </a:p>
          <a:p>
            <a:r>
              <a:rPr lang="en-US" dirty="0"/>
              <a:t>The amount of bisphosphonate retained in the skeleton is likely a function of:</a:t>
            </a:r>
          </a:p>
          <a:p>
            <a:pPr lvl="1"/>
            <a:r>
              <a:rPr lang="en-US" sz="3200" b="1" dirty="0"/>
              <a:t>The baseline remodeling space</a:t>
            </a:r>
          </a:p>
          <a:p>
            <a:pPr lvl="1"/>
            <a:r>
              <a:rPr lang="en-US" sz="3200" b="1" dirty="0"/>
              <a:t>The chronic rate of bone turnover</a:t>
            </a:r>
          </a:p>
          <a:p>
            <a:pPr lvl="1"/>
            <a:r>
              <a:rPr lang="en-US" sz="3200" b="1" dirty="0"/>
              <a:t>The GFR. 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0125" y="274638"/>
            <a:ext cx="73970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KDIGO </a:t>
            </a:r>
            <a:r>
              <a:rPr lang="en-US" sz="4000" b="1" dirty="0"/>
              <a:t>2017</a:t>
            </a:r>
            <a:r>
              <a:rPr lang="en-US" b="1" dirty="0"/>
              <a:t> Update for CKD-MBD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8480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6984" t="38518" r="34445" b="25079"/>
          <a:stretch/>
        </p:blipFill>
        <p:spPr>
          <a:xfrm>
            <a:off x="7379368" y="1"/>
            <a:ext cx="1764631" cy="16619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Approximately </a:t>
            </a:r>
            <a:r>
              <a:rPr lang="en-US" dirty="0">
                <a:solidFill>
                  <a:srgbClr val="FF0000"/>
                </a:solidFill>
              </a:rPr>
              <a:t>50%</a:t>
            </a:r>
            <a:r>
              <a:rPr lang="en-US" dirty="0"/>
              <a:t> of the absorbed dose of oral &amp; IV bisphosphonates is excreted by the kidney.</a:t>
            </a:r>
          </a:p>
          <a:p>
            <a:r>
              <a:rPr lang="en-US" dirty="0"/>
              <a:t>Oral bisphosphonates have </a:t>
            </a:r>
            <a:r>
              <a:rPr lang="en-US" b="1" dirty="0">
                <a:solidFill>
                  <a:srgbClr val="FF0000"/>
                </a:solidFill>
              </a:rPr>
              <a:t>never</a:t>
            </a:r>
            <a:r>
              <a:rPr lang="en-US" dirty="0"/>
              <a:t> been shown to have renal toxicity, while IV bisphosphonates, especially </a:t>
            </a:r>
            <a:r>
              <a:rPr lang="en-US" dirty="0" err="1"/>
              <a:t>Zolindronic</a:t>
            </a:r>
            <a:r>
              <a:rPr lang="en-US" dirty="0"/>
              <a:t> acid, may acutely reduce GFR via a tubular lesions that mimics </a:t>
            </a:r>
            <a:r>
              <a:rPr lang="en-US" b="1" dirty="0">
                <a:solidFill>
                  <a:srgbClr val="FF0000"/>
                </a:solidFill>
              </a:rPr>
              <a:t>ATN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7546" y="259497"/>
            <a:ext cx="73887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KDIGO 2017 Update for CKD-MBD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2617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484027"/>
          </a:xfrm>
        </p:spPr>
        <p:txBody>
          <a:bodyPr>
            <a:normAutofit/>
          </a:bodyPr>
          <a:lstStyle/>
          <a:p>
            <a:r>
              <a:rPr lang="en-US" sz="4800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7" y="1173707"/>
            <a:ext cx="8253663" cy="51689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The </a:t>
            </a:r>
            <a:r>
              <a:rPr lang="en-US" sz="3600" b="1" dirty="0">
                <a:solidFill>
                  <a:srgbClr val="FF0000"/>
                </a:solidFill>
              </a:rPr>
              <a:t>major</a:t>
            </a:r>
            <a:r>
              <a:rPr lang="en-US" sz="3600" dirty="0"/>
              <a:t> bone diseases that affect KTRs are: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Osteoporosis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Osteonecrosis (AVN), </a:t>
            </a:r>
          </a:p>
          <a:p>
            <a:pPr marL="0" indent="0">
              <a:buNone/>
            </a:pPr>
            <a:r>
              <a:rPr lang="en-US" sz="3600" dirty="0"/>
              <a:t>both of which cause significant long-term morbidity.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Osteoporosis increases the risk of </a:t>
            </a:r>
            <a:r>
              <a:rPr lang="en-US" sz="3600" b="1" dirty="0">
                <a:solidFill>
                  <a:srgbClr val="FF0000"/>
                </a:solidFill>
              </a:rPr>
              <a:t>fractures</a:t>
            </a:r>
            <a:r>
              <a:rPr lang="en-US" sz="3600" dirty="0"/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28650" y="1173707"/>
            <a:ext cx="7927644" cy="136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223"/>
      </p:ext>
    </p:extLst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b="1" dirty="0"/>
              <a:t>Inhibition of </a:t>
            </a:r>
            <a:r>
              <a:rPr lang="en-US" sz="3600" b="1" dirty="0" err="1"/>
              <a:t>Metaphysial</a:t>
            </a:r>
            <a:r>
              <a:rPr lang="en-US" sz="3600" b="1" dirty="0"/>
              <a:t> Bone Resorption In vivo by Bisphosphonate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88030" y="6424813"/>
            <a:ext cx="436345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Endocrinolo</a:t>
            </a:r>
            <a:r>
              <a:rPr lang="en-US" dirty="0"/>
              <a:t> </a:t>
            </a:r>
            <a:r>
              <a:rPr lang="en-US" dirty="0" err="1"/>
              <a:t>Metab</a:t>
            </a:r>
            <a:r>
              <a:rPr lang="en-US" dirty="0"/>
              <a:t> </a:t>
            </a:r>
            <a:r>
              <a:rPr lang="en-US" dirty="0" err="1"/>
              <a:t>Clin</a:t>
            </a:r>
            <a:r>
              <a:rPr lang="en-US" dirty="0"/>
              <a:t> North Am. 1998;27.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08420" y="4051920"/>
            <a:ext cx="4572001" cy="3743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208420" y="4498923"/>
            <a:ext cx="4572001" cy="3457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728401"/>
              </p:ext>
            </p:extLst>
          </p:nvPr>
        </p:nvGraphicFramePr>
        <p:xfrm>
          <a:off x="457199" y="1600200"/>
          <a:ext cx="8229600" cy="4756150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2558715">
                  <a:extLst>
                    <a:ext uri="{9D8B030D-6E8A-4147-A177-3AD203B41FA5}">
                      <a16:colId xmlns:a16="http://schemas.microsoft.com/office/drawing/2014/main" val="2679711753"/>
                    </a:ext>
                  </a:extLst>
                </a:gridCol>
                <a:gridCol w="2927685">
                  <a:extLst>
                    <a:ext uri="{9D8B030D-6E8A-4147-A177-3AD203B41FA5}">
                      <a16:colId xmlns:a16="http://schemas.microsoft.com/office/drawing/2014/main" val="370646795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221124945"/>
                    </a:ext>
                  </a:extLst>
                </a:gridCol>
              </a:tblGrid>
              <a:tr h="97671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Anti-</a:t>
                      </a:r>
                      <a:r>
                        <a:rPr lang="en-US" sz="2800" dirty="0" err="1"/>
                        <a:t>resorptive</a:t>
                      </a:r>
                      <a:r>
                        <a:rPr lang="en-US" sz="2800" dirty="0"/>
                        <a:t> potency</a:t>
                      </a:r>
                      <a:endParaRPr lang="fa-I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Examples</a:t>
                      </a:r>
                      <a:endParaRPr lang="fa-I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Chemical Modification</a:t>
                      </a:r>
                      <a:endParaRPr lang="fa-I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189770"/>
                  </a:ext>
                </a:extLst>
              </a:tr>
              <a:tr h="976710"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/>
                        <a:t>1</a:t>
                      </a:r>
                    </a:p>
                    <a:p>
                      <a:pPr rtl="1"/>
                      <a:r>
                        <a:rPr lang="en-US" sz="2800" b="1" dirty="0"/>
                        <a:t>10</a:t>
                      </a:r>
                      <a:endParaRPr lang="fa-I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 err="1"/>
                        <a:t>Etidronate</a:t>
                      </a:r>
                      <a:endParaRPr lang="en-US" sz="2800" b="1" dirty="0"/>
                    </a:p>
                    <a:p>
                      <a:pPr rtl="1"/>
                      <a:r>
                        <a:rPr lang="en-US" sz="2800" b="1" dirty="0" err="1"/>
                        <a:t>Clodronate</a:t>
                      </a:r>
                      <a:endParaRPr lang="fa-I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b="1" dirty="0"/>
                        <a:t>First generation: short alkyl</a:t>
                      </a:r>
                      <a:endParaRPr lang="fa-I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145220"/>
                  </a:ext>
                </a:extLst>
              </a:tr>
              <a:tr h="1401365"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/>
                        <a:t>10</a:t>
                      </a:r>
                    </a:p>
                    <a:p>
                      <a:pPr rtl="1"/>
                      <a:r>
                        <a:rPr lang="en-US" sz="2800" b="1" dirty="0"/>
                        <a:t>100</a:t>
                      </a:r>
                    </a:p>
                    <a:p>
                      <a:pPr rtl="1"/>
                      <a:r>
                        <a:rPr lang="en-US" sz="2800" b="1" dirty="0"/>
                        <a:t>100-1000</a:t>
                      </a:r>
                      <a:endParaRPr lang="fa-I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/>
                        <a:t>Tiludronate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/>
                        <a:t>Pamidronate</a:t>
                      </a:r>
                      <a:endParaRPr lang="fa-IR" sz="2800" b="1" dirty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Alendronate</a:t>
                      </a:r>
                      <a:endParaRPr lang="fa-I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b="1" dirty="0"/>
                        <a:t>Second generation: NH2-terminal group</a:t>
                      </a:r>
                      <a:endParaRPr lang="fa-I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160070"/>
                  </a:ext>
                </a:extLst>
              </a:tr>
              <a:tr h="1401365"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/>
                        <a:t>1000-10000</a:t>
                      </a:r>
                    </a:p>
                    <a:p>
                      <a:pPr rtl="1"/>
                      <a:r>
                        <a:rPr lang="en-US" sz="2800" b="1" dirty="0"/>
                        <a:t>1000-10000</a:t>
                      </a:r>
                    </a:p>
                    <a:p>
                      <a:pPr rtl="1"/>
                      <a:r>
                        <a:rPr lang="en-US" sz="2800" b="1" dirty="0"/>
                        <a:t>100000</a:t>
                      </a:r>
                      <a:endParaRPr lang="fa-I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/>
                        <a:t>Risedronate</a:t>
                      </a:r>
                      <a:endParaRPr lang="en-US" sz="2800" b="1" dirty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/>
                        <a:t>Ibandronate</a:t>
                      </a:r>
                      <a:endParaRPr lang="fa-IR" sz="2800" b="1" dirty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/>
                        <a:t>Zolendronate</a:t>
                      </a:r>
                      <a:endParaRPr lang="fa-I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b="1" dirty="0"/>
                        <a:t>Third generation: cyclic side chain</a:t>
                      </a:r>
                      <a:endParaRPr lang="fa-I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280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8747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/>
              <a:t>Bisphosphonates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41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4E2DD314-0D43-829A-C608-9FDFFD2598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53" t="9690" r="14470" b="6468"/>
          <a:stretch/>
        </p:blipFill>
        <p:spPr>
          <a:xfrm>
            <a:off x="6000750" y="3749880"/>
            <a:ext cx="2996264" cy="31081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57200" y="1417638"/>
            <a:ext cx="8229600" cy="1364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6986" y="6346190"/>
            <a:ext cx="4026568" cy="373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Clin</a:t>
            </a:r>
            <a:r>
              <a:rPr lang="en-US" dirty="0"/>
              <a:t> J Am </a:t>
            </a:r>
            <a:r>
              <a:rPr lang="en-US" dirty="0" err="1"/>
              <a:t>Soc</a:t>
            </a:r>
            <a:r>
              <a:rPr lang="en-US" dirty="0"/>
              <a:t> </a:t>
            </a:r>
            <a:r>
              <a:rPr lang="en-US" dirty="0" err="1"/>
              <a:t>Neph</a:t>
            </a:r>
            <a:r>
              <a:rPr lang="en-US" dirty="0"/>
              <a:t>. 2018;13(6): 962-060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6583680" cy="4525963"/>
          </a:xfrm>
        </p:spPr>
        <p:txBody>
          <a:bodyPr/>
          <a:lstStyle/>
          <a:p>
            <a:r>
              <a:rPr lang="en-US" dirty="0"/>
              <a:t>They have a high affinity for bone mineral,&amp; therefore, they are typically retained in the skeleton for </a:t>
            </a:r>
            <a:r>
              <a:rPr lang="en-US" b="1" dirty="0">
                <a:solidFill>
                  <a:srgbClr val="FF0000"/>
                </a:solidFill>
              </a:rPr>
              <a:t>several years</a:t>
            </a:r>
            <a:r>
              <a:rPr lang="en-US" dirty="0"/>
              <a:t>.</a:t>
            </a:r>
          </a:p>
          <a:p>
            <a:r>
              <a:rPr lang="en-US" dirty="0"/>
              <a:t>Over the past decade, data suggest that these agents are safe in patients with an eGFR of </a:t>
            </a:r>
            <a:r>
              <a:rPr lang="en-US" dirty="0">
                <a:solidFill>
                  <a:srgbClr val="FF0000"/>
                </a:solidFill>
              </a:rPr>
              <a:t>15-59</a:t>
            </a:r>
            <a:r>
              <a:rPr lang="en-US" dirty="0"/>
              <a:t> </a:t>
            </a:r>
            <a:r>
              <a:rPr lang="en-US" sz="2400" dirty="0"/>
              <a:t>ml/min/1.73m</a:t>
            </a:r>
            <a:r>
              <a:rPr lang="en-US" sz="2400" baseline="30000" dirty="0"/>
              <a:t>2</a:t>
            </a:r>
            <a:r>
              <a:rPr lang="en-US" sz="24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37258"/>
      </p:ext>
    </p:extLst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noFill/>
          </a:ln>
        </p:spPr>
        <p:txBody>
          <a:bodyPr/>
          <a:lstStyle/>
          <a:p>
            <a:r>
              <a:rPr lang="en-US" b="1" dirty="0"/>
              <a:t>Bisphosphonates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Should not be used </a:t>
            </a:r>
            <a:r>
              <a:rPr lang="en-US" sz="3600" b="1" dirty="0">
                <a:solidFill>
                  <a:srgbClr val="FF0000"/>
                </a:solidFill>
              </a:rPr>
              <a:t>routinely</a:t>
            </a:r>
            <a:r>
              <a:rPr lang="en-US" sz="3600" dirty="0"/>
              <a:t> in patients with an eGFR &lt; 30 ml/min &amp; should only be considered in such patients by clinicians with expertise in MBD &amp; after excluding ROD. </a:t>
            </a:r>
            <a:endParaRPr lang="fa-I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42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7200" y="1417638"/>
            <a:ext cx="8229600" cy="1364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404599"/>
      </p:ext>
    </p:extLst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Bisphosphonates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an </a:t>
            </a:r>
            <a:r>
              <a:rPr lang="en-US" dirty="0" err="1"/>
              <a:t>antiresorptive</a:t>
            </a:r>
            <a:r>
              <a:rPr lang="en-US" dirty="0"/>
              <a:t> agent such as a bisphosphonate is used, significant increases in </a:t>
            </a:r>
            <a:r>
              <a:rPr lang="en-US" b="1" dirty="0">
                <a:solidFill>
                  <a:srgbClr val="FF0000"/>
                </a:solidFill>
              </a:rPr>
              <a:t>spine BMD </a:t>
            </a:r>
            <a:r>
              <a:rPr lang="en-US" dirty="0"/>
              <a:t>may be observed within </a:t>
            </a:r>
            <a:r>
              <a:rPr lang="en-US" b="1" dirty="0">
                <a:solidFill>
                  <a:srgbClr val="FF0000"/>
                </a:solidFill>
              </a:rPr>
              <a:t>1 year</a:t>
            </a:r>
            <a:r>
              <a:rPr lang="en-US" dirty="0"/>
              <a:t>. </a:t>
            </a:r>
          </a:p>
          <a:p>
            <a:r>
              <a:rPr lang="en-US" dirty="0"/>
              <a:t>An increase in </a:t>
            </a:r>
            <a:r>
              <a:rPr lang="en-US" b="1" dirty="0">
                <a:solidFill>
                  <a:srgbClr val="FF0000"/>
                </a:solidFill>
              </a:rPr>
              <a:t>femoral neck BMD </a:t>
            </a:r>
            <a:r>
              <a:rPr lang="en-US" dirty="0"/>
              <a:t>may not be seen until after an average of </a:t>
            </a:r>
            <a:r>
              <a:rPr lang="en-US" b="1" dirty="0">
                <a:solidFill>
                  <a:srgbClr val="FF0000"/>
                </a:solidFill>
              </a:rPr>
              <a:t>4-5 years </a:t>
            </a:r>
            <a:r>
              <a:rPr lang="en-US" dirty="0"/>
              <a:t>&amp; probably longer with weaker </a:t>
            </a:r>
            <a:r>
              <a:rPr lang="en-US" dirty="0" err="1"/>
              <a:t>antiresorptive</a:t>
            </a:r>
            <a:r>
              <a:rPr lang="en-US" dirty="0"/>
              <a:t> agents.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43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417638"/>
            <a:ext cx="8229600" cy="1364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15916" y="6481011"/>
            <a:ext cx="2630905" cy="3769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Kim SM. Medscape.2022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4209171760"/>
      </p:ext>
    </p:extLst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31" y="30192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Denosumab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52" y="1035168"/>
            <a:ext cx="4418498" cy="4948537"/>
          </a:xfrm>
        </p:spPr>
        <p:txBody>
          <a:bodyPr>
            <a:normAutofit/>
          </a:bodyPr>
          <a:lstStyle/>
          <a:p>
            <a:r>
              <a:rPr lang="en-US" sz="3600" dirty="0"/>
              <a:t>Is a </a:t>
            </a:r>
            <a:r>
              <a:rPr lang="en-US" sz="3600" dirty="0">
                <a:solidFill>
                  <a:srgbClr val="FF0000"/>
                </a:solidFill>
              </a:rPr>
              <a:t>monoclonal antibody </a:t>
            </a:r>
            <a:r>
              <a:rPr lang="en-US" sz="3600" dirty="0"/>
              <a:t>that is directed against RANK ligand &amp; inhibits osteoclast proliferation &amp; development.</a:t>
            </a:r>
          </a:p>
          <a:p>
            <a:r>
              <a:rPr lang="en-US" sz="3600" dirty="0"/>
              <a:t>60 mg/6 ms SQ.</a:t>
            </a:r>
          </a:p>
          <a:p>
            <a:pPr marL="0" indent="0">
              <a:buNone/>
            </a:pP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00331" y="1020823"/>
            <a:ext cx="8229600" cy="1364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0551" y="6356350"/>
            <a:ext cx="222561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Inter Med. 2017;56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44</a:t>
            </a:fld>
            <a:endParaRPr lang="en-US"/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FDB21643-CF97-BA6A-18B5-C407F527D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931" y="1290502"/>
            <a:ext cx="4948537" cy="494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68446"/>
      </p:ext>
    </p:extLst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31" y="30192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Denosumab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00331" y="1020823"/>
            <a:ext cx="8229600" cy="1364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5912" y="6406108"/>
            <a:ext cx="222561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Inter Med. 2017;56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45</a:t>
            </a:fld>
            <a:endParaRPr lang="en-US"/>
          </a:p>
        </p:txBody>
      </p:sp>
      <p:pic>
        <p:nvPicPr>
          <p:cNvPr id="8" name="Content Placeholder 15">
            <a:extLst>
              <a:ext uri="{FF2B5EF4-FFF2-40B4-BE49-F238E27FC236}">
                <a16:creationId xmlns:a16="http://schemas.microsoft.com/office/drawing/2014/main" id="{AF96EE85-7963-0C7B-7662-C1C2842A69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65" r="4951" b="11634"/>
          <a:stretch/>
        </p:blipFill>
        <p:spPr>
          <a:xfrm>
            <a:off x="4615131" y="1761781"/>
            <a:ext cx="4504713" cy="50444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91" y="1035168"/>
            <a:ext cx="4924389" cy="4948537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Is effective at reducing the </a:t>
            </a:r>
            <a:r>
              <a:rPr lang="en-US" sz="3600" dirty="0" err="1"/>
              <a:t>fx</a:t>
            </a:r>
            <a:r>
              <a:rPr lang="en-US" sz="3600" dirty="0"/>
              <a:t> risk &amp; the efficacy is not influenced by the kidney function.</a:t>
            </a:r>
          </a:p>
          <a:p>
            <a:r>
              <a:rPr lang="en-US" sz="3600" dirty="0"/>
              <a:t>This agent is liable to cause </a:t>
            </a:r>
            <a:r>
              <a:rPr lang="en-US" sz="3600" b="1" dirty="0">
                <a:solidFill>
                  <a:srgbClr val="FF0000"/>
                </a:solidFill>
              </a:rPr>
              <a:t>hypocalcemia</a:t>
            </a:r>
            <a:r>
              <a:rPr lang="en-US" sz="3600" dirty="0"/>
              <a:t> in patients with an impaired renal function. </a:t>
            </a:r>
          </a:p>
        </p:txBody>
      </p:sp>
    </p:spTree>
    <p:extLst>
      <p:ext uri="{BB962C8B-B14F-4D97-AF65-F5344CB8AC3E}">
        <p14:creationId xmlns:p14="http://schemas.microsoft.com/office/powerpoint/2010/main" val="12261296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31" y="30192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Denosumab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51" y="1173192"/>
            <a:ext cx="8609161" cy="4952971"/>
          </a:xfrm>
        </p:spPr>
        <p:txBody>
          <a:bodyPr>
            <a:normAutofit/>
          </a:bodyPr>
          <a:lstStyle/>
          <a:p>
            <a:r>
              <a:rPr lang="en-US" dirty="0"/>
              <a:t>Hypocalcemia induced by denosumab should be avoided by practicing appropriate precaution &amp; preemptively administering </a:t>
            </a:r>
            <a:r>
              <a:rPr lang="en-US" b="1" dirty="0">
                <a:solidFill>
                  <a:srgbClr val="FF0000"/>
                </a:solidFill>
              </a:rPr>
              <a:t>active </a:t>
            </a:r>
            <a:r>
              <a:rPr lang="en-US" b="1" dirty="0" err="1">
                <a:solidFill>
                  <a:srgbClr val="FF0000"/>
                </a:solidFill>
              </a:rPr>
              <a:t>vit</a:t>
            </a:r>
            <a:r>
              <a:rPr lang="en-US" b="1" dirty="0">
                <a:solidFill>
                  <a:srgbClr val="FF0000"/>
                </a:solidFill>
              </a:rPr>
              <a:t> D </a:t>
            </a:r>
            <a:r>
              <a:rPr lang="en-US" dirty="0"/>
              <a:t>to eligible CKD patients before starting denosumab. </a:t>
            </a:r>
          </a:p>
          <a:p>
            <a:r>
              <a:rPr lang="en-US" dirty="0"/>
              <a:t>The serum Ca levels usually reach their nadir around </a:t>
            </a:r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days</a:t>
            </a:r>
            <a:r>
              <a:rPr lang="en-US" dirty="0"/>
              <a:t> after administration, with a less-extensive Ca decrease </a:t>
            </a:r>
          </a:p>
          <a:p>
            <a:pPr marL="0" indent="0">
              <a:buNone/>
            </a:pPr>
            <a:r>
              <a:rPr lang="en-US" dirty="0"/>
              <a:t>with the second denosumab</a:t>
            </a:r>
          </a:p>
          <a:p>
            <a:pPr marL="0" indent="0">
              <a:buNone/>
            </a:pPr>
            <a:r>
              <a:rPr lang="en-US" dirty="0"/>
              <a:t>administration. 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00331" y="1020823"/>
            <a:ext cx="8229600" cy="1364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4753" y="6345840"/>
            <a:ext cx="222561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Inter Med. 2017;56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46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A815259-8B09-9424-358D-1B1E30B08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061" y="4391273"/>
            <a:ext cx="4019939" cy="233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2198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/>
              <a:t>Teriparatide</a:t>
            </a:r>
            <a:r>
              <a:rPr lang="en-US" sz="4800" b="1" dirty="0"/>
              <a:t> (</a:t>
            </a:r>
            <a:r>
              <a:rPr lang="en-US" sz="4800" b="1" dirty="0" err="1"/>
              <a:t>rhPTH</a:t>
            </a:r>
            <a:r>
              <a:rPr lang="en-US" sz="48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1373"/>
            <a:ext cx="8229600" cy="4693899"/>
          </a:xfrm>
        </p:spPr>
        <p:txBody>
          <a:bodyPr>
            <a:normAutofit/>
          </a:bodyPr>
          <a:lstStyle/>
          <a:p>
            <a:r>
              <a:rPr lang="en-US" sz="4000" dirty="0"/>
              <a:t>20  µg/day SQ for 18-24 </a:t>
            </a:r>
            <a:r>
              <a:rPr lang="en-US" sz="4000" dirty="0" err="1"/>
              <a:t>ms.</a:t>
            </a:r>
            <a:endParaRPr lang="en-US" sz="4000" dirty="0"/>
          </a:p>
          <a:p>
            <a:r>
              <a:rPr lang="en-US" sz="4000" dirty="0"/>
              <a:t>Potential for serum</a:t>
            </a:r>
            <a:r>
              <a:rPr lang="en-US" sz="4000" b="1" dirty="0">
                <a:solidFill>
                  <a:srgbClr val="FF0000"/>
                </a:solidFill>
              </a:rPr>
              <a:t> Ca elevation</a:t>
            </a:r>
            <a:r>
              <a:rPr lang="en-US" sz="4000" dirty="0"/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57200" y="1417638"/>
            <a:ext cx="8229600" cy="1364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59192" y="6294099"/>
            <a:ext cx="222561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Inter Med. 2017;56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47</a:t>
            </a:fld>
            <a:endParaRPr lang="en-US"/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8CBBD773-C897-6A13-2101-93579E843A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0" t="14421" r="3181" b="65813"/>
          <a:stretch/>
        </p:blipFill>
        <p:spPr>
          <a:xfrm>
            <a:off x="1931670" y="5440362"/>
            <a:ext cx="5417820" cy="797946"/>
          </a:xfrm>
          <a:prstGeom prst="rect">
            <a:avLst/>
          </a:prstGeom>
        </p:spPr>
      </p:pic>
      <p:pic>
        <p:nvPicPr>
          <p:cNvPr id="8" name="Content Placeholder 13">
            <a:extLst>
              <a:ext uri="{FF2B5EF4-FFF2-40B4-BE49-F238E27FC236}">
                <a16:creationId xmlns:a16="http://schemas.microsoft.com/office/drawing/2014/main" id="{25480DDB-3E91-B405-ABCC-35E723A215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00" t="6805" r="3200" b="12795"/>
          <a:stretch/>
        </p:blipFill>
        <p:spPr>
          <a:xfrm>
            <a:off x="1931670" y="2992218"/>
            <a:ext cx="5314950" cy="22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436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/>
              <a:t>Teriparatide</a:t>
            </a:r>
            <a:r>
              <a:rPr lang="en-US" sz="4800" b="1" dirty="0"/>
              <a:t> (</a:t>
            </a:r>
            <a:r>
              <a:rPr lang="en-US" sz="4800" b="1" dirty="0" err="1"/>
              <a:t>rhPTH</a:t>
            </a:r>
            <a:r>
              <a:rPr lang="en-US" sz="48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6853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/>
              <a:t>Some authors </a:t>
            </a:r>
            <a:r>
              <a:rPr lang="en-US" sz="4000" b="1" dirty="0">
                <a:solidFill>
                  <a:srgbClr val="FF0000"/>
                </a:solidFill>
              </a:rPr>
              <a:t>use</a:t>
            </a:r>
            <a:r>
              <a:rPr lang="en-US" sz="4000" dirty="0"/>
              <a:t> </a:t>
            </a:r>
            <a:r>
              <a:rPr lang="en-US" sz="4000" dirty="0" err="1"/>
              <a:t>teriparatide</a:t>
            </a:r>
            <a:r>
              <a:rPr lang="en-US" sz="4000" dirty="0"/>
              <a:t> in patients who:</a:t>
            </a:r>
          </a:p>
          <a:p>
            <a:pPr lvl="1"/>
            <a:r>
              <a:rPr lang="en-US" sz="3600" dirty="0"/>
              <a:t>Develop fragility </a:t>
            </a:r>
            <a:r>
              <a:rPr lang="en-US" sz="3600" dirty="0" err="1"/>
              <a:t>Fxs</a:t>
            </a:r>
            <a:r>
              <a:rPr lang="en-US" sz="3600" dirty="0"/>
              <a:t> while receiving bisphosphonates or </a:t>
            </a:r>
            <a:r>
              <a:rPr lang="en-US" sz="3600" dirty="0" err="1"/>
              <a:t>denosumab</a:t>
            </a:r>
            <a:r>
              <a:rPr lang="en-US" sz="3600" dirty="0"/>
              <a:t> as preventive therapy</a:t>
            </a:r>
          </a:p>
          <a:p>
            <a:pPr lvl="1"/>
            <a:r>
              <a:rPr lang="en-US" sz="3600" dirty="0"/>
              <a:t>As first-line therapy in patients who are at high risk for fractures if bone turnover is demonstrated to be low by bone turnover markers or bone biopsy.</a:t>
            </a:r>
          </a:p>
          <a:p>
            <a:r>
              <a:rPr lang="en-US" sz="4000" dirty="0"/>
              <a:t>After </a:t>
            </a:r>
            <a:r>
              <a:rPr lang="en-US" sz="4000" b="1" dirty="0">
                <a:solidFill>
                  <a:srgbClr val="FF0000"/>
                </a:solidFill>
              </a:rPr>
              <a:t>stopping</a:t>
            </a:r>
            <a:r>
              <a:rPr lang="en-US" sz="4000" dirty="0"/>
              <a:t> </a:t>
            </a:r>
            <a:r>
              <a:rPr lang="en-US" sz="4000" dirty="0" err="1"/>
              <a:t>teriparatide</a:t>
            </a:r>
            <a:r>
              <a:rPr lang="en-US" sz="4000" dirty="0"/>
              <a:t>, </a:t>
            </a:r>
            <a:r>
              <a:rPr lang="en-US" sz="4000" dirty="0" err="1"/>
              <a:t>antiresorptive</a:t>
            </a:r>
            <a:r>
              <a:rPr lang="en-US" sz="4000" dirty="0"/>
              <a:t> therapy may be considered if the patient's bone turnover is expected to rebound. 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57200" y="1417638"/>
            <a:ext cx="8229600" cy="1364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976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/>
              <a:t>Abaloparatide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Is an analog of </a:t>
            </a:r>
            <a:r>
              <a:rPr lang="en-US" sz="4000" b="1" dirty="0" err="1">
                <a:solidFill>
                  <a:srgbClr val="FF0000"/>
                </a:solidFill>
              </a:rPr>
              <a:t>PTHrp</a:t>
            </a:r>
            <a:r>
              <a:rPr lang="en-US" sz="4000" b="1" dirty="0">
                <a:solidFill>
                  <a:srgbClr val="FF0000"/>
                </a:solidFill>
              </a:rPr>
              <a:t>.</a:t>
            </a:r>
          </a:p>
          <a:p>
            <a:r>
              <a:rPr lang="en-US" sz="4000" dirty="0"/>
              <a:t>Is more purely anabolic with approximately </a:t>
            </a:r>
            <a:r>
              <a:rPr lang="en-US" sz="4000" b="1" dirty="0">
                <a:solidFill>
                  <a:srgbClr val="FF0000"/>
                </a:solidFill>
              </a:rPr>
              <a:t>50%</a:t>
            </a:r>
            <a:r>
              <a:rPr lang="en-US" sz="4000" dirty="0"/>
              <a:t> lower risk of hypercalcemia.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57200" y="1417638"/>
            <a:ext cx="8229600" cy="1364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49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59243" y="6293157"/>
            <a:ext cx="4026568" cy="373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Clin</a:t>
            </a:r>
            <a:r>
              <a:rPr lang="en-US" dirty="0"/>
              <a:t> J Am </a:t>
            </a:r>
            <a:r>
              <a:rPr lang="en-US" dirty="0" err="1"/>
              <a:t>Soc</a:t>
            </a:r>
            <a:r>
              <a:rPr lang="en-US" dirty="0"/>
              <a:t> </a:t>
            </a:r>
            <a:r>
              <a:rPr lang="en-US" dirty="0" err="1"/>
              <a:t>Neph</a:t>
            </a:r>
            <a:r>
              <a:rPr lang="en-US" dirty="0"/>
              <a:t>. 2018;13(6): 962-060</a:t>
            </a:r>
          </a:p>
        </p:txBody>
      </p:sp>
    </p:spTree>
    <p:extLst>
      <p:ext uri="{BB962C8B-B14F-4D97-AF65-F5344CB8AC3E}">
        <p14:creationId xmlns:p14="http://schemas.microsoft.com/office/powerpoint/2010/main" val="2513410775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48402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8541"/>
            <a:ext cx="7886699" cy="48878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Falls are the </a:t>
            </a:r>
            <a:r>
              <a:rPr lang="en-US" sz="3600" b="1" dirty="0">
                <a:solidFill>
                  <a:srgbClr val="FF0000"/>
                </a:solidFill>
              </a:rPr>
              <a:t>leading cause </a:t>
            </a:r>
            <a:r>
              <a:rPr lang="en-US" sz="3600" dirty="0"/>
              <a:t>of both fatal &amp; nonfatal injuries in people aged ≥ </a:t>
            </a:r>
            <a:r>
              <a:rPr lang="en-US" sz="3600" b="1" dirty="0"/>
              <a:t>65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28650" y="1173707"/>
            <a:ext cx="7927644" cy="136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475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50</a:t>
            </a:fld>
            <a:endParaRPr lang="en-US"/>
          </a:p>
        </p:txBody>
      </p:sp>
      <p:pic>
        <p:nvPicPr>
          <p:cNvPr id="1026" name="Picture 2" descr="Bone Health in Kidney Disease | Clinician Revi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4280" b="1464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984" t="38518" r="34445" b="25079"/>
          <a:stretch/>
        </p:blipFill>
        <p:spPr>
          <a:xfrm>
            <a:off x="7581863" y="1"/>
            <a:ext cx="156213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55247"/>
      </p:ext>
    </p:extLst>
  </p:cSld>
  <p:clrMapOvr>
    <a:masterClrMapping/>
  </p:clrMapOvr>
  <p:transition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558" y="120819"/>
            <a:ext cx="7041009" cy="1015663"/>
          </a:xfrm>
          <a:noFill/>
        </p:spPr>
        <p:txBody>
          <a:bodyPr wrap="square" anchor="b">
            <a:spAutoFit/>
          </a:bodyPr>
          <a:lstStyle/>
          <a:p>
            <a:r>
              <a:rPr lang="en-US" sz="6000" cap="small" dirty="0">
                <a:solidFill>
                  <a:srgbClr val="2C62A9"/>
                </a:solidFill>
                <a:latin typeface="Calibri"/>
                <a:ea typeface="+mn-ea"/>
                <a:cs typeface="+mn-cs"/>
              </a:rPr>
              <a:t>Case</a:t>
            </a:r>
            <a:r>
              <a:rPr lang="en-US" cap="small" dirty="0">
                <a:solidFill>
                  <a:srgbClr val="2C62A9"/>
                </a:solidFill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68969" y="1136483"/>
            <a:ext cx="8598568" cy="328248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55-y.o. male, 9 months following successful </a:t>
            </a:r>
            <a:r>
              <a:rPr lang="en-US" sz="3200" dirty="0" err="1"/>
              <a:t>KTx</a:t>
            </a:r>
            <a:r>
              <a:rPr lang="en-US" sz="32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Routine DEXA demonstrated a T-score of –2.6 at the femoral neck.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He is on low-dose prednisone, tacrolimus, &amp; MMF. In addition, he uses </a:t>
            </a:r>
            <a:r>
              <a:rPr lang="en-US" sz="3200" dirty="0" err="1"/>
              <a:t>vit</a:t>
            </a:r>
            <a:r>
              <a:rPr lang="en-US" sz="3200" dirty="0"/>
              <a:t> D supplements.</a:t>
            </a:r>
          </a:p>
          <a:p>
            <a:pPr lvl="1"/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PTH: 140 </a:t>
            </a:r>
            <a:r>
              <a:rPr lang="en-US" sz="3600" dirty="0" err="1">
                <a:solidFill>
                  <a:schemeClr val="tx2"/>
                </a:solidFill>
                <a:latin typeface="Calibri"/>
                <a:cs typeface="Calibri"/>
              </a:rPr>
              <a:t>pg</a:t>
            </a:r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/mL (15-65)</a:t>
            </a:r>
          </a:p>
          <a:p>
            <a:pPr lvl="1"/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Ca: 8.8 mg/dL </a:t>
            </a:r>
          </a:p>
          <a:p>
            <a:pPr lvl="1"/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Ph: 3.0 mg/dL </a:t>
            </a:r>
          </a:p>
        </p:txBody>
      </p:sp>
    </p:spTree>
    <p:extLst>
      <p:ext uri="{BB962C8B-B14F-4D97-AF65-F5344CB8AC3E}">
        <p14:creationId xmlns:p14="http://schemas.microsoft.com/office/powerpoint/2010/main" val="38846744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7539" y="377492"/>
            <a:ext cx="6240130" cy="1015663"/>
          </a:xfrm>
          <a:noFill/>
        </p:spPr>
        <p:txBody>
          <a:bodyPr wrap="square" anchor="b">
            <a:spAutoFit/>
          </a:bodyPr>
          <a:lstStyle/>
          <a:p>
            <a:r>
              <a:rPr lang="en-US" sz="6000" cap="small" dirty="0">
                <a:solidFill>
                  <a:srgbClr val="2C62A9"/>
                </a:solidFill>
                <a:latin typeface="Calibri"/>
                <a:ea typeface="+mn-ea"/>
                <a:cs typeface="+mn-cs"/>
              </a:rPr>
              <a:t>Case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69232" y="1556660"/>
            <a:ext cx="8318007" cy="354472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3900" b="1" dirty="0"/>
              <a:t>What would you do next?</a:t>
            </a:r>
          </a:p>
          <a:p>
            <a:pPr marL="685983" lvl="1" indent="-342991">
              <a:lnSpc>
                <a:spcPct val="110000"/>
              </a:lnSpc>
              <a:buClr>
                <a:srgbClr val="FF0000"/>
              </a:buClr>
              <a:buFont typeface="+mj-lt"/>
              <a:buAutoNum type="alphaUcPeriod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Initiate bisphosphonate therapy</a:t>
            </a:r>
          </a:p>
          <a:p>
            <a:pPr marL="685983" lvl="1" indent="-342991">
              <a:lnSpc>
                <a:spcPct val="110000"/>
              </a:lnSpc>
              <a:buClr>
                <a:srgbClr val="FF0000"/>
              </a:buClr>
              <a:buFont typeface="+mj-lt"/>
              <a:buAutoNum type="alphaUcPeriod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Refer for subtotal parathyroidectomy</a:t>
            </a:r>
          </a:p>
          <a:p>
            <a:pPr marL="685983" lvl="1" indent="-342991">
              <a:lnSpc>
                <a:spcPct val="110000"/>
              </a:lnSpc>
              <a:buClr>
                <a:srgbClr val="FF0000"/>
              </a:buClr>
              <a:buFont typeface="+mj-lt"/>
              <a:buAutoNum type="alphaUcPeriod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Wait &amp; see as appropriate</a:t>
            </a:r>
          </a:p>
          <a:p>
            <a:pPr marL="685983" lvl="1" indent="-342991">
              <a:lnSpc>
                <a:spcPct val="110000"/>
              </a:lnSpc>
              <a:buClr>
                <a:srgbClr val="FF0000"/>
              </a:buClr>
              <a:buFont typeface="+mj-lt"/>
              <a:buAutoNum type="alphaUcPeriod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Lower the dose of prednisone</a:t>
            </a:r>
          </a:p>
        </p:txBody>
      </p:sp>
    </p:spTree>
    <p:extLst>
      <p:ext uri="{BB962C8B-B14F-4D97-AF65-F5344CB8AC3E}">
        <p14:creationId xmlns:p14="http://schemas.microsoft.com/office/powerpoint/2010/main" val="36483891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7539" y="377492"/>
            <a:ext cx="6240130" cy="1015663"/>
          </a:xfrm>
          <a:noFill/>
        </p:spPr>
        <p:txBody>
          <a:bodyPr wrap="square" anchor="b">
            <a:spAutoFit/>
          </a:bodyPr>
          <a:lstStyle/>
          <a:p>
            <a:r>
              <a:rPr lang="en-US" sz="6000" cap="small" dirty="0">
                <a:solidFill>
                  <a:srgbClr val="2C62A9"/>
                </a:solidFill>
                <a:latin typeface="Calibri"/>
                <a:ea typeface="+mn-ea"/>
                <a:cs typeface="+mn-cs"/>
              </a:rPr>
              <a:t>Case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69232" y="1556660"/>
            <a:ext cx="8318007" cy="354472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3900" b="1" dirty="0"/>
              <a:t>What would you do next?</a:t>
            </a:r>
          </a:p>
          <a:p>
            <a:pPr marL="685983" lvl="1" indent="-342991">
              <a:lnSpc>
                <a:spcPct val="110000"/>
              </a:lnSpc>
              <a:buClr>
                <a:srgbClr val="FF0000"/>
              </a:buClr>
              <a:buFont typeface="+mj-lt"/>
              <a:buAutoNum type="alphaUcPeriod"/>
            </a:pPr>
            <a:r>
              <a:rPr lang="en-US" sz="3600" dirty="0">
                <a:solidFill>
                  <a:srgbClr val="FF0000"/>
                </a:solidFill>
                <a:latin typeface="Calibri"/>
                <a:cs typeface="Calibri"/>
              </a:rPr>
              <a:t>Initiate bisphosphonate therapy</a:t>
            </a:r>
          </a:p>
          <a:p>
            <a:pPr marL="685983" lvl="1" indent="-342991">
              <a:lnSpc>
                <a:spcPct val="110000"/>
              </a:lnSpc>
              <a:buClr>
                <a:srgbClr val="FF0000"/>
              </a:buClr>
              <a:buFont typeface="+mj-lt"/>
              <a:buAutoNum type="alphaUcPeriod"/>
            </a:pPr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Refer for subtotal parathyroidectomy</a:t>
            </a:r>
          </a:p>
          <a:p>
            <a:pPr marL="685983" lvl="1" indent="-342991">
              <a:lnSpc>
                <a:spcPct val="110000"/>
              </a:lnSpc>
              <a:buClr>
                <a:srgbClr val="FF0000"/>
              </a:buClr>
              <a:buFont typeface="+mj-lt"/>
              <a:buAutoNum type="alphaUcPeriod"/>
            </a:pPr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Wait &amp; see as appropriate</a:t>
            </a:r>
          </a:p>
          <a:p>
            <a:pPr marL="685983" lvl="1" indent="-342991">
              <a:lnSpc>
                <a:spcPct val="110000"/>
              </a:lnSpc>
              <a:buClr>
                <a:srgbClr val="FF0000"/>
              </a:buClr>
              <a:buFont typeface="+mj-lt"/>
              <a:buAutoNum type="alphaUcPeriod"/>
            </a:pPr>
            <a:r>
              <a:rPr lang="en-US" sz="3600" dirty="0">
                <a:solidFill>
                  <a:schemeClr val="tx2"/>
                </a:solidFill>
                <a:latin typeface="Calibri"/>
                <a:cs typeface="Calibri"/>
              </a:rPr>
              <a:t>Lower the dose of prednisone</a:t>
            </a:r>
          </a:p>
        </p:txBody>
      </p:sp>
    </p:spTree>
    <p:extLst>
      <p:ext uri="{BB962C8B-B14F-4D97-AF65-F5344CB8AC3E}">
        <p14:creationId xmlns:p14="http://schemas.microsoft.com/office/powerpoint/2010/main" val="10888575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-87" r="56202" b="302"/>
          <a:stretch/>
        </p:blipFill>
        <p:spPr>
          <a:xfrm flipV="1">
            <a:off x="4812091" y="1485464"/>
            <a:ext cx="4457671" cy="51448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0" t="597" r="4922" b="546"/>
          <a:stretch/>
        </p:blipFill>
        <p:spPr>
          <a:xfrm>
            <a:off x="38338" y="1485464"/>
            <a:ext cx="4787018" cy="5144840"/>
          </a:xfrm>
          <a:prstGeom prst="rect">
            <a:avLst/>
          </a:prstGeom>
        </p:spPr>
      </p:pic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0" y="1436566"/>
            <a:ext cx="9144000" cy="514484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521633"/>
            <a:endParaRPr lang="en-US" sz="1350"/>
          </a:p>
        </p:txBody>
      </p:sp>
      <p:sp>
        <p:nvSpPr>
          <p:cNvPr id="91140" name="Rounded Rectangle 10"/>
          <p:cNvSpPr>
            <a:spLocks noChangeArrowheads="1"/>
          </p:cNvSpPr>
          <p:nvPr/>
        </p:nvSpPr>
        <p:spPr bwMode="auto">
          <a:xfrm>
            <a:off x="1447800" y="1636643"/>
            <a:ext cx="6431050" cy="4744686"/>
          </a:xfrm>
          <a:prstGeom prst="roundRect">
            <a:avLst>
              <a:gd name="adj" fmla="val 16667"/>
            </a:avLst>
          </a:prstGeom>
          <a:solidFill>
            <a:srgbClr val="FFFFFF">
              <a:alpha val="90000"/>
            </a:srgbClr>
          </a:solidFill>
          <a:ln>
            <a:noFill/>
          </a:ln>
        </p:spPr>
        <p:txBody>
          <a:bodyPr/>
          <a:lstStyle/>
          <a:p>
            <a:pPr defTabSz="521633"/>
            <a:endParaRPr lang="en-US" sz="1350"/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1630450" y="1737355"/>
            <a:ext cx="6248400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701" b="1" u="sng" dirty="0">
                <a:solidFill>
                  <a:srgbClr val="00509D"/>
                </a:solidFill>
              </a:rPr>
              <a:t>FOLLOW KDIGO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431459" y="2566709"/>
            <a:ext cx="2761264" cy="3349862"/>
            <a:chOff x="2971800" y="1524000"/>
            <a:chExt cx="3680728" cy="446532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048000" y="2743200"/>
              <a:ext cx="731520" cy="73152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048000" y="3992880"/>
              <a:ext cx="731520" cy="73152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31" name="TextBox 7"/>
            <p:cNvSpPr txBox="1">
              <a:spLocks noChangeArrowheads="1"/>
            </p:cNvSpPr>
            <p:nvPr/>
          </p:nvSpPr>
          <p:spPr bwMode="auto">
            <a:xfrm>
              <a:off x="4151313" y="2860675"/>
              <a:ext cx="1780366" cy="507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76" b="1">
                  <a:solidFill>
                    <a:srgbClr val="00509D"/>
                  </a:solidFill>
                </a:rPr>
                <a:t>/goKDIGO</a:t>
              </a:r>
            </a:p>
          </p:txBody>
        </p:sp>
        <p:sp>
          <p:nvSpPr>
            <p:cNvPr id="32" name="TextBox 8"/>
            <p:cNvSpPr txBox="1">
              <a:spLocks noChangeArrowheads="1"/>
            </p:cNvSpPr>
            <p:nvPr/>
          </p:nvSpPr>
          <p:spPr bwMode="auto">
            <a:xfrm>
              <a:off x="4038600" y="4125913"/>
              <a:ext cx="2002591" cy="507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76" b="1" dirty="0">
                  <a:solidFill>
                    <a:srgbClr val="00509D"/>
                  </a:solidFill>
                </a:rPr>
                <a:t>@</a:t>
              </a:r>
              <a:r>
                <a:rPr lang="en-US" sz="1876" b="1" dirty="0" err="1">
                  <a:solidFill>
                    <a:srgbClr val="00509D"/>
                  </a:solidFill>
                </a:rPr>
                <a:t>goKDIGO</a:t>
              </a:r>
              <a:endParaRPr lang="en-US" sz="1876" b="1" dirty="0">
                <a:solidFill>
                  <a:srgbClr val="00509D"/>
                </a:solidFill>
              </a:endParaRPr>
            </a:p>
          </p:txBody>
        </p:sp>
        <p:sp>
          <p:nvSpPr>
            <p:cNvPr id="33" name="TextBox 11"/>
            <p:cNvSpPr txBox="1">
              <a:spLocks noChangeArrowheads="1"/>
            </p:cNvSpPr>
            <p:nvPr/>
          </p:nvSpPr>
          <p:spPr bwMode="auto">
            <a:xfrm>
              <a:off x="4114800" y="1676400"/>
              <a:ext cx="2537728" cy="507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76" b="1">
                  <a:solidFill>
                    <a:srgbClr val="00509D"/>
                  </a:solidFill>
                </a:rPr>
                <a:t>www.kdigo.org</a:t>
              </a:r>
            </a:p>
          </p:txBody>
        </p:sp>
        <p:pic>
          <p:nvPicPr>
            <p:cNvPr id="34" name="Picture 34" descr="KDIGO_LogoColor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0"/>
              <a:ext cx="931863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8"/>
            <p:cNvSpPr txBox="1">
              <a:spLocks noChangeArrowheads="1"/>
            </p:cNvSpPr>
            <p:nvPr/>
          </p:nvSpPr>
          <p:spPr bwMode="auto">
            <a:xfrm>
              <a:off x="4114800" y="5334000"/>
              <a:ext cx="2002591" cy="507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76" b="1">
                  <a:solidFill>
                    <a:srgbClr val="00509D"/>
                  </a:solidFill>
                </a:rPr>
                <a:t>@goKDIGO</a:t>
              </a:r>
            </a:p>
          </p:txBody>
        </p:sp>
        <p:pic>
          <p:nvPicPr>
            <p:cNvPr id="36" name="Picture 35" descr="instagram-Logo-PNG-Transparent-Background-download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00" y="5257800"/>
              <a:ext cx="731520" cy="73152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  <p:pic>
        <p:nvPicPr>
          <p:cNvPr id="16" name="Content Placeholder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430" y="1"/>
            <a:ext cx="1438570" cy="14385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6" y="3339"/>
            <a:ext cx="1157831" cy="14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0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484027"/>
          </a:xfrm>
        </p:spPr>
        <p:txBody>
          <a:bodyPr>
            <a:normAutofit/>
          </a:bodyPr>
          <a:lstStyle/>
          <a:p>
            <a:r>
              <a:rPr lang="en-US" sz="4800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863" y="1765213"/>
            <a:ext cx="8227431" cy="4887809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iPTH</a:t>
            </a:r>
            <a:r>
              <a:rPr lang="en-US" sz="4400" dirty="0"/>
              <a:t> typically remains normal until the eGFR decreases to ≠ 45 </a:t>
            </a:r>
            <a:r>
              <a:rPr lang="en-US" sz="2400" dirty="0"/>
              <a:t>mL/min/1.73 m</a:t>
            </a:r>
            <a:r>
              <a:rPr lang="en-US" sz="2400" baseline="30000" dirty="0"/>
              <a:t>2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Calcitriol</a:t>
            </a:r>
            <a:r>
              <a:rPr lang="en-US" sz="4400" dirty="0"/>
              <a:t> level started to fall until eGFR was &lt; 40 </a:t>
            </a:r>
            <a:r>
              <a:rPr lang="en-US" sz="2400" dirty="0"/>
              <a:t>mL/min/1.73 m</a:t>
            </a:r>
            <a:r>
              <a:rPr lang="en-US" sz="2400" baseline="30000" dirty="0"/>
              <a:t>2</a:t>
            </a:r>
          </a:p>
          <a:p>
            <a:endParaRPr lang="en-US" sz="4400" baseline="30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28650" y="1173707"/>
            <a:ext cx="7927644" cy="136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833FB-876C-4ECD-B9A4-1702275211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167" y="6428176"/>
            <a:ext cx="2598821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Hsu CY. </a:t>
            </a:r>
            <a:r>
              <a:rPr lang="en-US" b="1" dirty="0" err="1"/>
              <a:t>Int</a:t>
            </a:r>
            <a:r>
              <a:rPr lang="en-US" b="1" dirty="0"/>
              <a:t> J </a:t>
            </a:r>
            <a:r>
              <a:rPr lang="en-US" b="1" dirty="0" err="1"/>
              <a:t>Mol</a:t>
            </a:r>
            <a:r>
              <a:rPr lang="en-US" b="1" dirty="0"/>
              <a:t> Sci.2020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3873974710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48402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Epidemiology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157" y="1732478"/>
            <a:ext cx="2371037" cy="4375420"/>
          </a:xfrm>
        </p:spPr>
      </p:pic>
      <p:cxnSp>
        <p:nvCxnSpPr>
          <p:cNvPr id="5" name="Straight Connector 4"/>
          <p:cNvCxnSpPr/>
          <p:nvPr/>
        </p:nvCxnSpPr>
        <p:spPr>
          <a:xfrm>
            <a:off x="628650" y="1173707"/>
            <a:ext cx="7927644" cy="136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8337" y="1332758"/>
            <a:ext cx="7315199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The risk of </a:t>
            </a:r>
            <a:r>
              <a:rPr lang="en-US" sz="2400" b="1" dirty="0" err="1"/>
              <a:t>Fx</a:t>
            </a:r>
            <a:r>
              <a:rPr lang="en-US" sz="2400" b="1" dirty="0"/>
              <a:t> in patients with organ transplants is very high (</a:t>
            </a:r>
            <a:r>
              <a:rPr lang="en-US" sz="2000" dirty="0">
                <a:solidFill>
                  <a:srgbClr val="2A2A2A"/>
                </a:solidFill>
                <a:latin typeface="proxima_nova_rgregular"/>
              </a:rPr>
              <a:t>particularly during the early phase after the surgery</a:t>
            </a:r>
            <a:r>
              <a:rPr lang="en-US" sz="2400" dirty="0">
                <a:solidFill>
                  <a:srgbClr val="2A2A2A"/>
                </a:solidFill>
                <a:latin typeface="proxima_nova_rgregular"/>
              </a:rPr>
              <a:t>)</a:t>
            </a:r>
            <a:r>
              <a:rPr lang="en-US" sz="2400" b="1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Almost 5 times &amp; 20 times higher in male &amp; female KTRs compared with age- &amp; sex-matched control groups.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The risk is particularly high in </a:t>
            </a:r>
            <a:r>
              <a:rPr lang="en-US" sz="2400" b="1" dirty="0" err="1"/>
              <a:t>perimenopausal</a:t>
            </a:r>
            <a:r>
              <a:rPr lang="en-US" sz="2400" b="1" dirty="0"/>
              <a:t> women.</a:t>
            </a:r>
            <a:endParaRPr lang="en-US" sz="2400" b="1" baseline="30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err="1"/>
              <a:t>Fx</a:t>
            </a:r>
            <a:r>
              <a:rPr lang="en-US" sz="2400" b="1" dirty="0"/>
              <a:t> seemed to occur frequently at an </a:t>
            </a:r>
            <a:r>
              <a:rPr lang="en-US" sz="2400" b="1" dirty="0">
                <a:solidFill>
                  <a:srgbClr val="FF0000"/>
                </a:solidFill>
              </a:rPr>
              <a:t>appendicular</a:t>
            </a:r>
            <a:r>
              <a:rPr lang="en-US" sz="2400" b="1" dirty="0"/>
              <a:t> bone in KTRs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The long-term risk of </a:t>
            </a:r>
            <a:r>
              <a:rPr lang="en-US" sz="2400" b="1" dirty="0" err="1"/>
              <a:t>Fx</a:t>
            </a:r>
            <a:r>
              <a:rPr lang="en-US" sz="2400" b="1" dirty="0"/>
              <a:t> based on a 15-y observational study was ~</a:t>
            </a:r>
            <a:r>
              <a:rPr lang="en-US" sz="2400" b="1" dirty="0">
                <a:solidFill>
                  <a:srgbClr val="FF0000"/>
                </a:solidFill>
              </a:rPr>
              <a:t>60%</a:t>
            </a:r>
            <a:r>
              <a:rPr lang="en-US" sz="2400" b="1" dirty="0"/>
              <a:t>, which was almost 3 times higher than the expected risk.</a:t>
            </a:r>
            <a:endParaRPr lang="fa-IR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15916" y="6481011"/>
            <a:ext cx="2630905" cy="3769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Kim SM. Medscape.2022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80913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344" end="4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charRg st="344" end="4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135" t="31415" r="29410" b="45559"/>
          <a:stretch/>
        </p:blipFill>
        <p:spPr>
          <a:xfrm>
            <a:off x="135212" y="2358189"/>
            <a:ext cx="8409119" cy="28846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2023" y="6429248"/>
            <a:ext cx="2855495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b="1" dirty="0" err="1"/>
              <a:t>Kovvuru</a:t>
            </a:r>
            <a:r>
              <a:rPr lang="en-US" b="1" dirty="0"/>
              <a:t> K. Medicine. 2020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1049575796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422"/>
            <a:ext cx="8229600" cy="1119936"/>
          </a:xfrm>
          <a:ln w="1905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General risk factors for osteoporosis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33FB-876C-4ECD-B9A4-1702275211E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999" t="23012" r="29656" b="37006"/>
          <a:stretch/>
        </p:blipFill>
        <p:spPr>
          <a:xfrm>
            <a:off x="144379" y="1331494"/>
            <a:ext cx="8999621" cy="55265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99747" y="5823284"/>
            <a:ext cx="818148" cy="1034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6192252" y="6420405"/>
            <a:ext cx="2855495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b="1" dirty="0" err="1"/>
              <a:t>Kovvuru</a:t>
            </a:r>
            <a:r>
              <a:rPr lang="en-US" b="1" dirty="0"/>
              <a:t> K. Medicine. 2020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4277184817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1878</TotalTime>
  <Words>2856</Words>
  <Application>Microsoft Office PowerPoint</Application>
  <PresentationFormat>On-screen Show (4:3)</PresentationFormat>
  <Paragraphs>328</Paragraphs>
  <Slides>54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Calibri</vt:lpstr>
      <vt:lpstr>Wingdings</vt:lpstr>
      <vt:lpstr>Arial Rounded MT Bold</vt:lpstr>
      <vt:lpstr>proxima_nova_rgregular</vt:lpstr>
      <vt:lpstr>Arial</vt:lpstr>
      <vt:lpstr>Office Theme</vt:lpstr>
      <vt:lpstr>Osteoporosis Post transplant </vt:lpstr>
      <vt:lpstr>Case </vt:lpstr>
      <vt:lpstr>Case </vt:lpstr>
      <vt:lpstr>Introduction</vt:lpstr>
      <vt:lpstr>Introduction</vt:lpstr>
      <vt:lpstr>Introduction</vt:lpstr>
      <vt:lpstr>Epidemiology</vt:lpstr>
      <vt:lpstr>PowerPoint Presentation</vt:lpstr>
      <vt:lpstr>General risk factors for osteoporosis </vt:lpstr>
      <vt:lpstr>Major risk factors for OP in KTRs</vt:lpstr>
      <vt:lpstr>Major risk factors for OP in KTRs</vt:lpstr>
      <vt:lpstr>Pre &amp; post-transplant risk factors associated with post KT osteoporosis</vt:lpstr>
      <vt:lpstr>Diagnosis</vt:lpstr>
      <vt:lpstr>Evaluation of Bone Strength</vt:lpstr>
      <vt:lpstr>Trabecular bone score (TBS)</vt:lpstr>
      <vt:lpstr>PowerPoint Presentation</vt:lpstr>
      <vt:lpstr>PowerPoint Presentation</vt:lpstr>
      <vt:lpstr>TBS</vt:lpstr>
      <vt:lpstr>Anteroposterior &amp; lateral radiographs of an L1 osteoporotic wedge compression Fx</vt:lpstr>
      <vt:lpstr>KDIGO 2017 Update for CKD-MBD</vt:lpstr>
      <vt:lpstr>KDIGO 2017 Update for CKD-MBD</vt:lpstr>
      <vt:lpstr>KDIGO 2017 Update for CKD-MBD</vt:lpstr>
      <vt:lpstr>KDIGO 2017 Update for CKD-MBD</vt:lpstr>
      <vt:lpstr>BMD</vt:lpstr>
      <vt:lpstr>Management</vt:lpstr>
      <vt:lpstr>Prevention of osteoporosis</vt:lpstr>
      <vt:lpstr>LIFESTYLE MEASURES</vt:lpstr>
      <vt:lpstr>PowerPoint Presentation</vt:lpstr>
      <vt:lpstr>PowerPoint Presentation</vt:lpstr>
      <vt:lpstr>PowerPoint Presentation</vt:lpstr>
      <vt:lpstr>KDIGO 2017 Update for CKD-MBD</vt:lpstr>
      <vt:lpstr>KDIGO 2017 Update for CKD-MBD</vt:lpstr>
      <vt:lpstr>PowerPoint Presentation</vt:lpstr>
      <vt:lpstr>PowerPoint Presentation</vt:lpstr>
      <vt:lpstr>KDIGO 2017 Update for CKD-MBD</vt:lpstr>
      <vt:lpstr>PowerPoint Presentation</vt:lpstr>
      <vt:lpstr>PowerPoint Presentation</vt:lpstr>
      <vt:lpstr>PowerPoint Presentation</vt:lpstr>
      <vt:lpstr>PowerPoint Presentation</vt:lpstr>
      <vt:lpstr>Inhibition of Metaphysial Bone Resorption In vivo by Bisphosphonate</vt:lpstr>
      <vt:lpstr>Bisphosphonates</vt:lpstr>
      <vt:lpstr>Bisphosphonates</vt:lpstr>
      <vt:lpstr>Bisphosphonates</vt:lpstr>
      <vt:lpstr>Denosumab</vt:lpstr>
      <vt:lpstr>Denosumab</vt:lpstr>
      <vt:lpstr>Denosumab</vt:lpstr>
      <vt:lpstr>Teriparatide (rhPTH)</vt:lpstr>
      <vt:lpstr>Teriparatide (rhPTH)</vt:lpstr>
      <vt:lpstr>Abaloparatide</vt:lpstr>
      <vt:lpstr>PowerPoint Presentation</vt:lpstr>
      <vt:lpstr>Case </vt:lpstr>
      <vt:lpstr>Case </vt:lpstr>
      <vt:lpstr>Case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Osteoporosis in CKD</dc:title>
  <dc:creator>Normal</dc:creator>
  <cp:lastModifiedBy>Shahrzad Shahidi</cp:lastModifiedBy>
  <cp:revision>133</cp:revision>
  <dcterms:modified xsi:type="dcterms:W3CDTF">2023-05-04T05:33:25Z</dcterms:modified>
</cp:coreProperties>
</file>